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Override12.xml" ContentType="application/vnd.openxmlformats-officedocument.themeOverride+xml"/>
  <Override PartName="/ppt/theme/themeOverride30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heme/themeOverride19.xml" ContentType="application/vnd.openxmlformats-officedocument.themeOverride+xml"/>
  <Override PartName="/ppt/theme/themeOverride17.xml" ContentType="application/vnd.openxmlformats-officedocument.themeOverride+xml"/>
  <Override PartName="/ppt/theme/themeOverride28.xml" ContentType="application/vnd.openxmlformats-officedocument.themeOverride+xml"/>
  <Override PartName="/ppt/theme/themeOverride15.xml" ContentType="application/vnd.openxmlformats-officedocument.themeOverride+xml"/>
  <Override PartName="/ppt/theme/themeOverride24.xml" ContentType="application/vnd.openxmlformats-officedocument.themeOverride+xml"/>
  <Override PartName="/ppt/theme/themeOverride26.xml" ContentType="application/vnd.openxmlformats-officedocument.themeOverr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Override13.xml" ContentType="application/vnd.openxmlformats-officedocument.themeOverride+xml"/>
  <Override PartName="/ppt/theme/themeOverride22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Override8.xml" ContentType="application/vnd.openxmlformats-officedocument.themeOverride+xml"/>
  <Override PartName="/ppt/theme/themeOverride11.xml" ContentType="application/vnd.openxmlformats-officedocument.themeOverride+xml"/>
  <Default Extension="png" ContentType="image/png"/>
  <Override PartName="/ppt/theme/themeOverride20.xml" ContentType="application/vnd.openxmlformats-officedocument.themeOverride+xml"/>
  <Override PartName="/ppt/theme/themeOverride3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heme/themeOverride29.xml" ContentType="application/vnd.openxmlformats-officedocument.themeOverr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heme/themeOverride18.xml" ContentType="application/vnd.openxmlformats-officedocument.themeOverride+xml"/>
  <Override PartName="/ppt/theme/themeOverride27.xml" ContentType="application/vnd.openxmlformats-officedocument.themeOverride+xml"/>
  <Override PartName="/ppt/theme/themeOverride16.xml" ContentType="application/vnd.openxmlformats-officedocument.themeOverride+xml"/>
  <Override PartName="/ppt/theme/themeOverride25.xml" ContentType="application/vnd.openxmlformats-officedocument.themeOverr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theme/themeOverride23.xml" ContentType="application/vnd.openxmlformats-officedocument.themeOverr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481" r:id="rId2"/>
    <p:sldId id="476" r:id="rId3"/>
    <p:sldId id="477" r:id="rId4"/>
    <p:sldId id="478" r:id="rId5"/>
    <p:sldId id="479" r:id="rId6"/>
    <p:sldId id="480" r:id="rId7"/>
    <p:sldId id="431" r:id="rId8"/>
    <p:sldId id="470" r:id="rId9"/>
    <p:sldId id="474" r:id="rId10"/>
    <p:sldId id="471" r:id="rId11"/>
    <p:sldId id="432" r:id="rId12"/>
    <p:sldId id="433" r:id="rId13"/>
    <p:sldId id="466" r:id="rId14"/>
    <p:sldId id="467" r:id="rId15"/>
    <p:sldId id="434" r:id="rId16"/>
    <p:sldId id="435" r:id="rId17"/>
    <p:sldId id="473" r:id="rId18"/>
    <p:sldId id="489" r:id="rId19"/>
    <p:sldId id="490" r:id="rId20"/>
    <p:sldId id="491" r:id="rId21"/>
    <p:sldId id="492" r:id="rId22"/>
    <p:sldId id="493" r:id="rId23"/>
    <p:sldId id="494" r:id="rId24"/>
    <p:sldId id="495" r:id="rId25"/>
    <p:sldId id="496" r:id="rId26"/>
    <p:sldId id="497" r:id="rId27"/>
    <p:sldId id="498" r:id="rId28"/>
    <p:sldId id="499" r:id="rId29"/>
    <p:sldId id="500" r:id="rId30"/>
    <p:sldId id="501" r:id="rId31"/>
    <p:sldId id="502" r:id="rId32"/>
    <p:sldId id="503" r:id="rId33"/>
    <p:sldId id="505" r:id="rId34"/>
    <p:sldId id="437" r:id="rId35"/>
    <p:sldId id="469" r:id="rId36"/>
    <p:sldId id="484" r:id="rId37"/>
    <p:sldId id="504" r:id="rId38"/>
    <p:sldId id="438" r:id="rId39"/>
    <p:sldId id="439" r:id="rId40"/>
    <p:sldId id="440" r:id="rId41"/>
    <p:sldId id="441" r:id="rId42"/>
    <p:sldId id="442" r:id="rId43"/>
    <p:sldId id="443" r:id="rId44"/>
    <p:sldId id="472" r:id="rId45"/>
    <p:sldId id="486" r:id="rId46"/>
    <p:sldId id="487" r:id="rId47"/>
    <p:sldId id="488" r:id="rId48"/>
    <p:sldId id="468" r:id="rId49"/>
    <p:sldId id="482" r:id="rId50"/>
    <p:sldId id="483" r:id="rId51"/>
    <p:sldId id="444" r:id="rId52"/>
    <p:sldId id="485" r:id="rId53"/>
    <p:sldId id="463" r:id="rId54"/>
    <p:sldId id="464" r:id="rId55"/>
    <p:sldId id="506" r:id="rId56"/>
  </p:sldIdLst>
  <p:sldSz cx="9144000" cy="6858000" type="screen4x3"/>
  <p:notesSz cx="6888163" cy="96234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  <a:srgbClr val="FF9933"/>
    <a:srgbClr val="FF6600"/>
    <a:srgbClr val="FFCC66"/>
    <a:srgbClr val="33CC33"/>
    <a:srgbClr val="990099"/>
    <a:srgbClr val="FF3399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377" autoAdjust="0"/>
    <p:restoredTop sz="93816" autoAdjust="0"/>
  </p:normalViewPr>
  <p:slideViewPr>
    <p:cSldViewPr>
      <p:cViewPr>
        <p:scale>
          <a:sx n="66" d="100"/>
          <a:sy n="66" d="100"/>
        </p:scale>
        <p:origin x="-858" y="-15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/>
            </a:lvl1pPr>
          </a:lstStyle>
          <a:p>
            <a:pPr>
              <a:defRPr/>
            </a:pPr>
            <a:fld id="{310FDCC8-C063-4169-B65F-B70DB612FF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CA7D02F1-5CC8-400D-87E7-08EB42C304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EBFA1-F2D4-4DDC-A640-52F08C0F6A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0A991-4A80-42AD-B7B8-4C245DE988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37FB-5B39-4E90-AF9A-A4EE5B498C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01E67-84DE-410C-BE66-A3ADDC6F64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29D7-3501-4747-9563-1C8C85FD23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B190C-4655-464C-A8CA-BDE06C86AA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CE388-4880-45BE-B072-A98D7CD449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68A98-CF9B-4205-9FB9-F6471F8381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84DE5-6BD6-4BFF-B3C1-CBC23F30B4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697FF-491B-4626-A083-13300C6B1B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F5B2-6395-42AF-B572-342802027F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E3E42C-BED9-41E5-AF09-B042F85272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8.xml"/><Relationship Id="rId4" Type="http://schemas.openxmlformats.org/officeDocument/2006/relationships/oleObject" Target="../embeddings/Foglio_di_lavoro_di_Microsoft_Office_Excel_97-2003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3"/>
          <p:cNvSpPr txBox="1">
            <a:spLocks noChangeArrowheads="1"/>
          </p:cNvSpPr>
          <p:nvPr/>
        </p:nvSpPr>
        <p:spPr bwMode="auto">
          <a:xfrm>
            <a:off x="900113" y="549275"/>
            <a:ext cx="8064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>
                <a:solidFill>
                  <a:srgbClr val="FF0000"/>
                </a:solidFill>
              </a:rPr>
              <a:t>Le opere idrauliche e di bonifica a difesa del territorio comunale di Campi Bisenzio</a:t>
            </a:r>
          </a:p>
        </p:txBody>
      </p:sp>
      <p:sp>
        <p:nvSpPr>
          <p:cNvPr id="4099" name="CasellaDiTesto 7"/>
          <p:cNvSpPr txBox="1">
            <a:spLocks noChangeArrowheads="1"/>
          </p:cNvSpPr>
          <p:nvPr/>
        </p:nvSpPr>
        <p:spPr bwMode="auto">
          <a:xfrm>
            <a:off x="3203575" y="3644900"/>
            <a:ext cx="5113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FF00"/>
                </a:solidFill>
              </a:rPr>
              <a:t>Relatore: Ing. Iacopo Manetti </a:t>
            </a:r>
          </a:p>
          <a:p>
            <a:endParaRPr lang="it-IT" sz="2400" b="1"/>
          </a:p>
          <a:p>
            <a:endParaRPr lang="it-IT"/>
          </a:p>
        </p:txBody>
      </p:sp>
      <p:sp>
        <p:nvSpPr>
          <p:cNvPr id="4100" name="CasellaDiTesto 8"/>
          <p:cNvSpPr txBox="1">
            <a:spLocks noChangeArrowheads="1"/>
          </p:cNvSpPr>
          <p:nvPr/>
        </p:nvSpPr>
        <p:spPr bwMode="auto">
          <a:xfrm>
            <a:off x="827088" y="5510213"/>
            <a:ext cx="7777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CAMPI BISENZIO  –  11 MARZO  2014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CD2D5-E3D5-420F-AF6A-D61443D7E93E}" type="slidenum">
              <a:rPr lang="it-IT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5" descr="tabella lavoricorrett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785938"/>
            <a:ext cx="841851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CasellaDiTesto 7"/>
          <p:cNvSpPr txBox="1">
            <a:spLocks noChangeArrowheads="1"/>
          </p:cNvSpPr>
          <p:nvPr/>
        </p:nvSpPr>
        <p:spPr bwMode="auto">
          <a:xfrm>
            <a:off x="857250" y="285750"/>
            <a:ext cx="7500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Nuove opere di difesa interessanti il territorio comunale di Campi Bisenzio – Tabella spese dal 1998 al 2008 inclusi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Neri\Documenti\Lavori\immagini\campi\sistemi idrauli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52400"/>
            <a:ext cx="4773612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69"/>
          <p:cNvGrpSpPr>
            <a:grpSpLocks/>
          </p:cNvGrpSpPr>
          <p:nvPr/>
        </p:nvGrpSpPr>
        <p:grpSpPr bwMode="auto">
          <a:xfrm>
            <a:off x="1071563" y="3500438"/>
            <a:ext cx="2255837" cy="3149600"/>
            <a:chOff x="643" y="2132"/>
            <a:chExt cx="1421" cy="1984"/>
          </a:xfrm>
        </p:grpSpPr>
        <p:sp>
          <p:nvSpPr>
            <p:cNvPr id="13317" name="Freeform 1065"/>
            <p:cNvSpPr>
              <a:spLocks/>
            </p:cNvSpPr>
            <p:nvPr/>
          </p:nvSpPr>
          <p:spPr bwMode="auto">
            <a:xfrm>
              <a:off x="643" y="2132"/>
              <a:ext cx="764" cy="1541"/>
            </a:xfrm>
            <a:custGeom>
              <a:avLst/>
              <a:gdLst>
                <a:gd name="T0" fmla="*/ 68 w 764"/>
                <a:gd name="T1" fmla="*/ 52 h 1541"/>
                <a:gd name="T2" fmla="*/ 98 w 764"/>
                <a:gd name="T3" fmla="*/ 112 h 1541"/>
                <a:gd name="T4" fmla="*/ 105 w 764"/>
                <a:gd name="T5" fmla="*/ 217 h 1541"/>
                <a:gd name="T6" fmla="*/ 135 w 764"/>
                <a:gd name="T7" fmla="*/ 381 h 1541"/>
                <a:gd name="T8" fmla="*/ 75 w 764"/>
                <a:gd name="T9" fmla="*/ 464 h 1541"/>
                <a:gd name="T10" fmla="*/ 135 w 764"/>
                <a:gd name="T11" fmla="*/ 651 h 1541"/>
                <a:gd name="T12" fmla="*/ 75 w 764"/>
                <a:gd name="T13" fmla="*/ 860 h 1541"/>
                <a:gd name="T14" fmla="*/ 23 w 764"/>
                <a:gd name="T15" fmla="*/ 1025 h 1541"/>
                <a:gd name="T16" fmla="*/ 68 w 764"/>
                <a:gd name="T17" fmla="*/ 1137 h 1541"/>
                <a:gd name="T18" fmla="*/ 202 w 764"/>
                <a:gd name="T19" fmla="*/ 1144 h 1541"/>
                <a:gd name="T20" fmla="*/ 315 w 764"/>
                <a:gd name="T21" fmla="*/ 1264 h 1541"/>
                <a:gd name="T22" fmla="*/ 217 w 764"/>
                <a:gd name="T23" fmla="*/ 1376 h 1541"/>
                <a:gd name="T24" fmla="*/ 307 w 764"/>
                <a:gd name="T25" fmla="*/ 1474 h 1541"/>
                <a:gd name="T26" fmla="*/ 397 w 764"/>
                <a:gd name="T27" fmla="*/ 1541 h 1541"/>
                <a:gd name="T28" fmla="*/ 524 w 764"/>
                <a:gd name="T29" fmla="*/ 1496 h 1541"/>
                <a:gd name="T30" fmla="*/ 576 w 764"/>
                <a:gd name="T31" fmla="*/ 1444 h 1541"/>
                <a:gd name="T32" fmla="*/ 621 w 764"/>
                <a:gd name="T33" fmla="*/ 1361 h 1541"/>
                <a:gd name="T34" fmla="*/ 591 w 764"/>
                <a:gd name="T35" fmla="*/ 1257 h 1541"/>
                <a:gd name="T36" fmla="*/ 606 w 764"/>
                <a:gd name="T37" fmla="*/ 1219 h 1541"/>
                <a:gd name="T38" fmla="*/ 434 w 764"/>
                <a:gd name="T39" fmla="*/ 1130 h 1541"/>
                <a:gd name="T40" fmla="*/ 494 w 764"/>
                <a:gd name="T41" fmla="*/ 1047 h 1541"/>
                <a:gd name="T42" fmla="*/ 644 w 764"/>
                <a:gd name="T43" fmla="*/ 935 h 1541"/>
                <a:gd name="T44" fmla="*/ 718 w 764"/>
                <a:gd name="T45" fmla="*/ 823 h 1541"/>
                <a:gd name="T46" fmla="*/ 763 w 764"/>
                <a:gd name="T47" fmla="*/ 703 h 1541"/>
                <a:gd name="T48" fmla="*/ 651 w 764"/>
                <a:gd name="T49" fmla="*/ 479 h 1541"/>
                <a:gd name="T50" fmla="*/ 629 w 764"/>
                <a:gd name="T51" fmla="*/ 441 h 1541"/>
                <a:gd name="T52" fmla="*/ 621 w 764"/>
                <a:gd name="T53" fmla="*/ 411 h 1541"/>
                <a:gd name="T54" fmla="*/ 644 w 764"/>
                <a:gd name="T55" fmla="*/ 299 h 1541"/>
                <a:gd name="T56" fmla="*/ 614 w 764"/>
                <a:gd name="T57" fmla="*/ 269 h 1541"/>
                <a:gd name="T58" fmla="*/ 487 w 764"/>
                <a:gd name="T59" fmla="*/ 224 h 1541"/>
                <a:gd name="T60" fmla="*/ 419 w 764"/>
                <a:gd name="T61" fmla="*/ 120 h 1541"/>
                <a:gd name="T62" fmla="*/ 367 w 764"/>
                <a:gd name="T63" fmla="*/ 60 h 1541"/>
                <a:gd name="T64" fmla="*/ 344 w 764"/>
                <a:gd name="T65" fmla="*/ 0 h 1541"/>
                <a:gd name="T66" fmla="*/ 247 w 764"/>
                <a:gd name="T67" fmla="*/ 90 h 1541"/>
                <a:gd name="T68" fmla="*/ 210 w 764"/>
                <a:gd name="T69" fmla="*/ 82 h 1541"/>
                <a:gd name="T70" fmla="*/ 60 w 764"/>
                <a:gd name="T71" fmla="*/ 52 h 1541"/>
                <a:gd name="T72" fmla="*/ 68 w 764"/>
                <a:gd name="T73" fmla="*/ 150 h 1541"/>
                <a:gd name="T74" fmla="*/ 157 w 764"/>
                <a:gd name="T75" fmla="*/ 329 h 15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4"/>
                <a:gd name="T115" fmla="*/ 0 h 1541"/>
                <a:gd name="T116" fmla="*/ 764 w 764"/>
                <a:gd name="T117" fmla="*/ 1541 h 15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4" h="1541">
                  <a:moveTo>
                    <a:pt x="113" y="22"/>
                  </a:moveTo>
                  <a:cubicBezTo>
                    <a:pt x="104" y="24"/>
                    <a:pt x="63" y="28"/>
                    <a:pt x="68" y="52"/>
                  </a:cubicBezTo>
                  <a:cubicBezTo>
                    <a:pt x="70" y="61"/>
                    <a:pt x="83" y="62"/>
                    <a:pt x="90" y="67"/>
                  </a:cubicBezTo>
                  <a:cubicBezTo>
                    <a:pt x="105" y="89"/>
                    <a:pt x="112" y="87"/>
                    <a:pt x="98" y="112"/>
                  </a:cubicBezTo>
                  <a:cubicBezTo>
                    <a:pt x="89" y="128"/>
                    <a:pt x="68" y="157"/>
                    <a:pt x="68" y="157"/>
                  </a:cubicBezTo>
                  <a:cubicBezTo>
                    <a:pt x="86" y="210"/>
                    <a:pt x="70" y="193"/>
                    <a:pt x="105" y="217"/>
                  </a:cubicBezTo>
                  <a:cubicBezTo>
                    <a:pt x="129" y="252"/>
                    <a:pt x="141" y="293"/>
                    <a:pt x="165" y="329"/>
                  </a:cubicBezTo>
                  <a:cubicBezTo>
                    <a:pt x="175" y="361"/>
                    <a:pt x="167" y="371"/>
                    <a:pt x="135" y="381"/>
                  </a:cubicBezTo>
                  <a:cubicBezTo>
                    <a:pt x="104" y="402"/>
                    <a:pt x="80" y="407"/>
                    <a:pt x="120" y="434"/>
                  </a:cubicBezTo>
                  <a:cubicBezTo>
                    <a:pt x="105" y="444"/>
                    <a:pt x="81" y="447"/>
                    <a:pt x="75" y="464"/>
                  </a:cubicBezTo>
                  <a:cubicBezTo>
                    <a:pt x="70" y="479"/>
                    <a:pt x="60" y="509"/>
                    <a:pt x="60" y="509"/>
                  </a:cubicBezTo>
                  <a:cubicBezTo>
                    <a:pt x="69" y="640"/>
                    <a:pt x="44" y="618"/>
                    <a:pt x="135" y="651"/>
                  </a:cubicBezTo>
                  <a:cubicBezTo>
                    <a:pt x="170" y="702"/>
                    <a:pt x="152" y="761"/>
                    <a:pt x="105" y="793"/>
                  </a:cubicBezTo>
                  <a:cubicBezTo>
                    <a:pt x="97" y="817"/>
                    <a:pt x="83" y="836"/>
                    <a:pt x="75" y="860"/>
                  </a:cubicBezTo>
                  <a:cubicBezTo>
                    <a:pt x="62" y="899"/>
                    <a:pt x="55" y="940"/>
                    <a:pt x="45" y="980"/>
                  </a:cubicBezTo>
                  <a:cubicBezTo>
                    <a:pt x="36" y="1016"/>
                    <a:pt x="41" y="989"/>
                    <a:pt x="23" y="1025"/>
                  </a:cubicBezTo>
                  <a:cubicBezTo>
                    <a:pt x="13" y="1045"/>
                    <a:pt x="8" y="1070"/>
                    <a:pt x="0" y="1092"/>
                  </a:cubicBezTo>
                  <a:cubicBezTo>
                    <a:pt x="53" y="1127"/>
                    <a:pt x="30" y="1112"/>
                    <a:pt x="68" y="1137"/>
                  </a:cubicBezTo>
                  <a:cubicBezTo>
                    <a:pt x="81" y="1146"/>
                    <a:pt x="113" y="1152"/>
                    <a:pt x="113" y="1152"/>
                  </a:cubicBezTo>
                  <a:cubicBezTo>
                    <a:pt x="151" y="1142"/>
                    <a:pt x="162" y="1136"/>
                    <a:pt x="202" y="1144"/>
                  </a:cubicBezTo>
                  <a:cubicBezTo>
                    <a:pt x="236" y="1166"/>
                    <a:pt x="276" y="1177"/>
                    <a:pt x="315" y="1189"/>
                  </a:cubicBezTo>
                  <a:cubicBezTo>
                    <a:pt x="355" y="1216"/>
                    <a:pt x="354" y="1237"/>
                    <a:pt x="315" y="1264"/>
                  </a:cubicBezTo>
                  <a:cubicBezTo>
                    <a:pt x="308" y="1285"/>
                    <a:pt x="306" y="1329"/>
                    <a:pt x="292" y="1346"/>
                  </a:cubicBezTo>
                  <a:cubicBezTo>
                    <a:pt x="285" y="1355"/>
                    <a:pt x="228" y="1373"/>
                    <a:pt x="217" y="1376"/>
                  </a:cubicBezTo>
                  <a:cubicBezTo>
                    <a:pt x="234" y="1471"/>
                    <a:pt x="203" y="1381"/>
                    <a:pt x="277" y="1429"/>
                  </a:cubicBezTo>
                  <a:cubicBezTo>
                    <a:pt x="292" y="1439"/>
                    <a:pt x="290" y="1468"/>
                    <a:pt x="307" y="1474"/>
                  </a:cubicBezTo>
                  <a:cubicBezTo>
                    <a:pt x="322" y="1479"/>
                    <a:pt x="352" y="1489"/>
                    <a:pt x="352" y="1489"/>
                  </a:cubicBezTo>
                  <a:cubicBezTo>
                    <a:pt x="372" y="1519"/>
                    <a:pt x="362" y="1529"/>
                    <a:pt x="397" y="1541"/>
                  </a:cubicBezTo>
                  <a:cubicBezTo>
                    <a:pt x="434" y="1528"/>
                    <a:pt x="472" y="1531"/>
                    <a:pt x="509" y="1518"/>
                  </a:cubicBezTo>
                  <a:cubicBezTo>
                    <a:pt x="514" y="1511"/>
                    <a:pt x="517" y="1501"/>
                    <a:pt x="524" y="1496"/>
                  </a:cubicBezTo>
                  <a:cubicBezTo>
                    <a:pt x="530" y="1491"/>
                    <a:pt x="541" y="1494"/>
                    <a:pt x="546" y="1489"/>
                  </a:cubicBezTo>
                  <a:cubicBezTo>
                    <a:pt x="559" y="1476"/>
                    <a:pt x="576" y="1444"/>
                    <a:pt x="576" y="1444"/>
                  </a:cubicBezTo>
                  <a:cubicBezTo>
                    <a:pt x="596" y="1370"/>
                    <a:pt x="567" y="1445"/>
                    <a:pt x="606" y="1406"/>
                  </a:cubicBezTo>
                  <a:cubicBezTo>
                    <a:pt x="609" y="1403"/>
                    <a:pt x="620" y="1364"/>
                    <a:pt x="621" y="1361"/>
                  </a:cubicBezTo>
                  <a:cubicBezTo>
                    <a:pt x="619" y="1331"/>
                    <a:pt x="622" y="1301"/>
                    <a:pt x="614" y="1272"/>
                  </a:cubicBezTo>
                  <a:cubicBezTo>
                    <a:pt x="611" y="1263"/>
                    <a:pt x="597" y="1264"/>
                    <a:pt x="591" y="1257"/>
                  </a:cubicBezTo>
                  <a:cubicBezTo>
                    <a:pt x="586" y="1251"/>
                    <a:pt x="586" y="1242"/>
                    <a:pt x="584" y="1234"/>
                  </a:cubicBezTo>
                  <a:cubicBezTo>
                    <a:pt x="591" y="1229"/>
                    <a:pt x="600" y="1226"/>
                    <a:pt x="606" y="1219"/>
                  </a:cubicBezTo>
                  <a:cubicBezTo>
                    <a:pt x="655" y="1158"/>
                    <a:pt x="521" y="1160"/>
                    <a:pt x="509" y="1159"/>
                  </a:cubicBezTo>
                  <a:cubicBezTo>
                    <a:pt x="480" y="1152"/>
                    <a:pt x="460" y="1146"/>
                    <a:pt x="434" y="1130"/>
                  </a:cubicBezTo>
                  <a:cubicBezTo>
                    <a:pt x="452" y="1078"/>
                    <a:pt x="427" y="1134"/>
                    <a:pt x="464" y="1092"/>
                  </a:cubicBezTo>
                  <a:cubicBezTo>
                    <a:pt x="476" y="1078"/>
                    <a:pt x="484" y="1062"/>
                    <a:pt x="494" y="1047"/>
                  </a:cubicBezTo>
                  <a:cubicBezTo>
                    <a:pt x="499" y="1040"/>
                    <a:pt x="509" y="1025"/>
                    <a:pt x="509" y="1025"/>
                  </a:cubicBezTo>
                  <a:cubicBezTo>
                    <a:pt x="528" y="961"/>
                    <a:pt x="587" y="952"/>
                    <a:pt x="644" y="935"/>
                  </a:cubicBezTo>
                  <a:cubicBezTo>
                    <a:pt x="687" y="905"/>
                    <a:pt x="718" y="937"/>
                    <a:pt x="748" y="890"/>
                  </a:cubicBezTo>
                  <a:cubicBezTo>
                    <a:pt x="730" y="837"/>
                    <a:pt x="742" y="858"/>
                    <a:pt x="718" y="823"/>
                  </a:cubicBezTo>
                  <a:cubicBezTo>
                    <a:pt x="706" y="783"/>
                    <a:pt x="725" y="783"/>
                    <a:pt x="756" y="763"/>
                  </a:cubicBezTo>
                  <a:cubicBezTo>
                    <a:pt x="758" y="743"/>
                    <a:pt x="764" y="723"/>
                    <a:pt x="763" y="703"/>
                  </a:cubicBezTo>
                  <a:cubicBezTo>
                    <a:pt x="757" y="609"/>
                    <a:pt x="728" y="590"/>
                    <a:pt x="644" y="568"/>
                  </a:cubicBezTo>
                  <a:cubicBezTo>
                    <a:pt x="637" y="549"/>
                    <a:pt x="635" y="491"/>
                    <a:pt x="651" y="479"/>
                  </a:cubicBezTo>
                  <a:cubicBezTo>
                    <a:pt x="664" y="470"/>
                    <a:pt x="696" y="464"/>
                    <a:pt x="696" y="464"/>
                  </a:cubicBezTo>
                  <a:cubicBezTo>
                    <a:pt x="675" y="431"/>
                    <a:pt x="667" y="432"/>
                    <a:pt x="629" y="441"/>
                  </a:cubicBezTo>
                  <a:cubicBezTo>
                    <a:pt x="621" y="439"/>
                    <a:pt x="608" y="442"/>
                    <a:pt x="606" y="434"/>
                  </a:cubicBezTo>
                  <a:cubicBezTo>
                    <a:pt x="604" y="425"/>
                    <a:pt x="617" y="419"/>
                    <a:pt x="621" y="411"/>
                  </a:cubicBezTo>
                  <a:cubicBezTo>
                    <a:pt x="625" y="403"/>
                    <a:pt x="633" y="375"/>
                    <a:pt x="636" y="366"/>
                  </a:cubicBezTo>
                  <a:cubicBezTo>
                    <a:pt x="639" y="344"/>
                    <a:pt x="648" y="321"/>
                    <a:pt x="644" y="299"/>
                  </a:cubicBezTo>
                  <a:cubicBezTo>
                    <a:pt x="642" y="291"/>
                    <a:pt x="627" y="298"/>
                    <a:pt x="621" y="292"/>
                  </a:cubicBezTo>
                  <a:cubicBezTo>
                    <a:pt x="615" y="286"/>
                    <a:pt x="616" y="277"/>
                    <a:pt x="614" y="269"/>
                  </a:cubicBezTo>
                  <a:cubicBezTo>
                    <a:pt x="576" y="277"/>
                    <a:pt x="564" y="296"/>
                    <a:pt x="531" y="284"/>
                  </a:cubicBezTo>
                  <a:cubicBezTo>
                    <a:pt x="522" y="255"/>
                    <a:pt x="513" y="241"/>
                    <a:pt x="487" y="224"/>
                  </a:cubicBezTo>
                  <a:cubicBezTo>
                    <a:pt x="479" y="163"/>
                    <a:pt x="485" y="160"/>
                    <a:pt x="434" y="142"/>
                  </a:cubicBezTo>
                  <a:cubicBezTo>
                    <a:pt x="429" y="135"/>
                    <a:pt x="425" y="126"/>
                    <a:pt x="419" y="120"/>
                  </a:cubicBezTo>
                  <a:cubicBezTo>
                    <a:pt x="413" y="114"/>
                    <a:pt x="402" y="112"/>
                    <a:pt x="397" y="105"/>
                  </a:cubicBezTo>
                  <a:cubicBezTo>
                    <a:pt x="358" y="47"/>
                    <a:pt x="422" y="97"/>
                    <a:pt x="367" y="60"/>
                  </a:cubicBezTo>
                  <a:cubicBezTo>
                    <a:pt x="369" y="57"/>
                    <a:pt x="393" y="24"/>
                    <a:pt x="389" y="15"/>
                  </a:cubicBezTo>
                  <a:cubicBezTo>
                    <a:pt x="388" y="13"/>
                    <a:pt x="345" y="0"/>
                    <a:pt x="344" y="0"/>
                  </a:cubicBezTo>
                  <a:cubicBezTo>
                    <a:pt x="329" y="10"/>
                    <a:pt x="310" y="15"/>
                    <a:pt x="300" y="30"/>
                  </a:cubicBezTo>
                  <a:cubicBezTo>
                    <a:pt x="265" y="83"/>
                    <a:pt x="285" y="65"/>
                    <a:pt x="247" y="90"/>
                  </a:cubicBezTo>
                  <a:cubicBezTo>
                    <a:pt x="245" y="97"/>
                    <a:pt x="247" y="109"/>
                    <a:pt x="240" y="112"/>
                  </a:cubicBezTo>
                  <a:cubicBezTo>
                    <a:pt x="212" y="126"/>
                    <a:pt x="217" y="89"/>
                    <a:pt x="210" y="82"/>
                  </a:cubicBezTo>
                  <a:cubicBezTo>
                    <a:pt x="178" y="49"/>
                    <a:pt x="134" y="47"/>
                    <a:pt x="98" y="22"/>
                  </a:cubicBezTo>
                  <a:cubicBezTo>
                    <a:pt x="82" y="27"/>
                    <a:pt x="42" y="38"/>
                    <a:pt x="60" y="52"/>
                  </a:cubicBezTo>
                  <a:cubicBezTo>
                    <a:pt x="74" y="63"/>
                    <a:pt x="95" y="57"/>
                    <a:pt x="113" y="60"/>
                  </a:cubicBezTo>
                  <a:cubicBezTo>
                    <a:pt x="103" y="99"/>
                    <a:pt x="102" y="127"/>
                    <a:pt x="68" y="150"/>
                  </a:cubicBezTo>
                  <a:cubicBezTo>
                    <a:pt x="78" y="180"/>
                    <a:pt x="91" y="185"/>
                    <a:pt x="120" y="194"/>
                  </a:cubicBezTo>
                  <a:cubicBezTo>
                    <a:pt x="138" y="252"/>
                    <a:pt x="157" y="263"/>
                    <a:pt x="157" y="329"/>
                  </a:cubicBezTo>
                </a:path>
              </a:pathLst>
            </a:custGeom>
            <a:solidFill>
              <a:srgbClr val="FFCC00">
                <a:alpha val="50195"/>
              </a:srgbClr>
            </a:solidFill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18" name="Text Box 1066"/>
            <p:cNvSpPr txBox="1">
              <a:spLocks noChangeArrowheads="1"/>
            </p:cNvSpPr>
            <p:nvPr/>
          </p:nvSpPr>
          <p:spPr bwMode="auto">
            <a:xfrm>
              <a:off x="1296" y="3696"/>
              <a:ext cx="768" cy="420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800">
                  <a:solidFill>
                    <a:schemeClr val="accent2"/>
                  </a:solidFill>
                </a:rPr>
                <a:t>CAMPI BISENZIO</a:t>
              </a:r>
            </a:p>
          </p:txBody>
        </p:sp>
        <p:sp>
          <p:nvSpPr>
            <p:cNvPr id="13319" name="AutoShape 1067"/>
            <p:cNvSpPr>
              <a:spLocks noChangeArrowheads="1"/>
            </p:cNvSpPr>
            <p:nvPr/>
          </p:nvSpPr>
          <p:spPr bwMode="auto">
            <a:xfrm rot="-2889420">
              <a:off x="1356" y="3422"/>
              <a:ext cx="109" cy="288"/>
            </a:xfrm>
            <a:prstGeom prst="upArrow">
              <a:avLst>
                <a:gd name="adj1" fmla="val 50000"/>
                <a:gd name="adj2" fmla="val 66055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316" name="CasellaDiTesto 7"/>
          <p:cNvSpPr txBox="1">
            <a:spLocks noChangeArrowheads="1"/>
          </p:cNvSpPr>
          <p:nvPr/>
        </p:nvSpPr>
        <p:spPr bwMode="auto">
          <a:xfrm>
            <a:off x="5357813" y="285750"/>
            <a:ext cx="35718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Sistemi idraulici interessanti il territorio comunale di Campi Bisenzio 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Sistemi di bonifica idraulica: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1-Acque alte Fosso Reale</a:t>
            </a:r>
          </a:p>
          <a:p>
            <a:r>
              <a:rPr lang="it-IT" sz="2000" dirty="0">
                <a:solidFill>
                  <a:srgbClr val="FFFF00"/>
                </a:solidFill>
              </a:rPr>
              <a:t>2- Acque basse viaccia</a:t>
            </a:r>
          </a:p>
          <a:p>
            <a:r>
              <a:rPr lang="it-IT" sz="2000" dirty="0">
                <a:solidFill>
                  <a:srgbClr val="FFFF00"/>
                </a:solidFill>
              </a:rPr>
              <a:t>3- Acque basse Fosso di Piano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4- Acque basse di </a:t>
            </a:r>
            <a:r>
              <a:rPr lang="it-IT" sz="2000" dirty="0" err="1">
                <a:solidFill>
                  <a:srgbClr val="FFFF00"/>
                </a:solidFill>
              </a:rPr>
              <a:t>Crucignano</a:t>
            </a:r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>
                <a:solidFill>
                  <a:srgbClr val="FFFF00"/>
                </a:solidFill>
              </a:rPr>
              <a:t>Opere idrauliche: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5- Bacino T. Marina</a:t>
            </a:r>
          </a:p>
          <a:p>
            <a:r>
              <a:rPr lang="it-IT" sz="2000" dirty="0">
                <a:solidFill>
                  <a:srgbClr val="FFFF00"/>
                </a:solidFill>
              </a:rPr>
              <a:t>6- Bacino T. Marinella di </a:t>
            </a:r>
            <a:r>
              <a:rPr lang="it-IT" sz="2000" dirty="0" err="1">
                <a:solidFill>
                  <a:srgbClr val="FFFF00"/>
                </a:solidFill>
              </a:rPr>
              <a:t>Travalle</a:t>
            </a:r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>
                <a:solidFill>
                  <a:srgbClr val="FFFF00"/>
                </a:solidFill>
              </a:rPr>
              <a:t>7- Bacini minori zona di </a:t>
            </a:r>
            <a:r>
              <a:rPr lang="it-IT" sz="2000" dirty="0" err="1">
                <a:solidFill>
                  <a:srgbClr val="FFFF00"/>
                </a:solidFill>
              </a:rPr>
              <a:t>Pizzidimonte</a:t>
            </a:r>
            <a:r>
              <a:rPr lang="it-IT" sz="2000" dirty="0">
                <a:solidFill>
                  <a:srgbClr val="FFFF00"/>
                </a:solidFill>
              </a:rPr>
              <a:t> (Gore del Mulino e Ciliegio)</a:t>
            </a:r>
          </a:p>
          <a:p>
            <a:r>
              <a:rPr lang="it-IT" sz="2000" dirty="0">
                <a:solidFill>
                  <a:srgbClr val="FFFF00"/>
                </a:solidFill>
              </a:rPr>
              <a:t>Opere di Bonifica idraulica comprensorio </a:t>
            </a:r>
            <a:r>
              <a:rPr lang="it-IT" sz="2000" dirty="0" err="1">
                <a:solidFill>
                  <a:srgbClr val="FFFF00"/>
                </a:solidFill>
              </a:rPr>
              <a:t>n°</a:t>
            </a:r>
            <a:r>
              <a:rPr lang="it-IT" sz="2000" dirty="0">
                <a:solidFill>
                  <a:srgbClr val="FFFF00"/>
                </a:solidFill>
              </a:rPr>
              <a:t> 15: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8- Sistema del </a:t>
            </a:r>
            <a:r>
              <a:rPr lang="it-IT" sz="2000" dirty="0" err="1">
                <a:solidFill>
                  <a:srgbClr val="FFFF00"/>
                </a:solidFill>
              </a:rPr>
              <a:t>Vingone</a:t>
            </a:r>
            <a:r>
              <a:rPr lang="it-IT" sz="2000" dirty="0">
                <a:solidFill>
                  <a:srgbClr val="FFFF00"/>
                </a:solidFill>
              </a:rPr>
              <a:t> di Castelletti</a:t>
            </a:r>
          </a:p>
          <a:p>
            <a:endParaRPr lang="it-IT" sz="2000" dirty="0">
              <a:solidFill>
                <a:srgbClr val="FFFF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7"/>
          <p:cNvSpPr txBox="1">
            <a:spLocks noChangeArrowheads="1"/>
          </p:cNvSpPr>
          <p:nvPr/>
        </p:nvSpPr>
        <p:spPr bwMode="auto">
          <a:xfrm>
            <a:off x="5357813" y="285750"/>
            <a:ext cx="35718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acque alte del Reale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14339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Freccia a sinistra 9"/>
          <p:cNvSpPr>
            <a:spLocks noChangeArrowheads="1"/>
          </p:cNvSpPr>
          <p:nvPr/>
        </p:nvSpPr>
        <p:spPr bwMode="auto">
          <a:xfrm>
            <a:off x="3429000" y="3643313"/>
            <a:ext cx="977900" cy="484187"/>
          </a:xfrm>
          <a:prstGeom prst="leftArrow">
            <a:avLst>
              <a:gd name="adj1" fmla="val 50000"/>
              <a:gd name="adj2" fmla="val 530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41" name="CasellaDiTesto 10"/>
          <p:cNvSpPr txBox="1">
            <a:spLocks noChangeArrowheads="1"/>
          </p:cNvSpPr>
          <p:nvPr/>
        </p:nvSpPr>
        <p:spPr bwMode="auto">
          <a:xfrm>
            <a:off x="4572000" y="3071813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Cassa di Padule sul Canale di Cinta occidentale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7"/>
          <p:cNvSpPr txBox="1">
            <a:spLocks noChangeArrowheads="1"/>
          </p:cNvSpPr>
          <p:nvPr/>
        </p:nvSpPr>
        <p:spPr bwMode="auto">
          <a:xfrm>
            <a:off x="642938" y="285750"/>
            <a:ext cx="8286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Nuove opere di difesa interessanti il territorio comunale di Campi Bisenzio. Casse di espansione ed aree di laminazione – finalità.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15363" name="Immagine 5" descr="schemacas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71563"/>
            <a:ext cx="843597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7"/>
          <p:cNvSpPr txBox="1">
            <a:spLocks noChangeArrowheads="1"/>
          </p:cNvSpPr>
          <p:nvPr/>
        </p:nvSpPr>
        <p:spPr bwMode="auto">
          <a:xfrm>
            <a:off x="6000750" y="285750"/>
            <a:ext cx="28575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Bisenzio. Casse di espansione ed aree di laminazione – finalità</a:t>
            </a:r>
            <a:r>
              <a:rPr lang="it-IT" sz="2000" dirty="0">
                <a:solidFill>
                  <a:srgbClr val="FF0000"/>
                </a:solidFill>
              </a:rPr>
              <a:t>.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16387" name="Immagine 3" descr="ondelaminat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5088"/>
            <a:ext cx="4799012" cy="679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sellaDiTesto 7"/>
          <p:cNvSpPr txBox="1">
            <a:spLocks noChangeArrowheads="1"/>
          </p:cNvSpPr>
          <p:nvPr/>
        </p:nvSpPr>
        <p:spPr bwMode="auto">
          <a:xfrm>
            <a:off x="5357813" y="285750"/>
            <a:ext cx="35718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Bisenzio.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acque alte del Reale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17411" name="Picture 1026" descr="C:\Neri\Documenti\Lavori\immagini\campi\occidentale_car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0"/>
            <a:ext cx="4881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CasellaDiTesto 11"/>
          <p:cNvSpPr txBox="1">
            <a:spLocks noChangeArrowheads="1"/>
          </p:cNvSpPr>
          <p:nvPr/>
        </p:nvSpPr>
        <p:spPr bwMode="auto">
          <a:xfrm>
            <a:off x="5357813" y="2143125"/>
            <a:ext cx="378618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Cassa di Padule: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Volume 83’000 </a:t>
            </a:r>
            <a:r>
              <a:rPr lang="it-IT" sz="2000" dirty="0" err="1">
                <a:solidFill>
                  <a:srgbClr val="FFFF00"/>
                </a:solidFill>
              </a:rPr>
              <a:t>mc</a:t>
            </a:r>
            <a:r>
              <a:rPr lang="it-IT" sz="2000" dirty="0">
                <a:solidFill>
                  <a:srgbClr val="FFFF00"/>
                </a:solidFill>
              </a:rPr>
              <a:t> invaso statico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: € 2’000’</a:t>
            </a:r>
            <a:r>
              <a:rPr lang="it-IT" sz="2000" dirty="0" err="1">
                <a:solidFill>
                  <a:srgbClr val="FFFF00"/>
                </a:solidFill>
              </a:rPr>
              <a:t>000</a:t>
            </a:r>
            <a:r>
              <a:rPr lang="it-IT" sz="2000" dirty="0">
                <a:solidFill>
                  <a:srgbClr val="FFFF00"/>
                </a:solidFill>
              </a:rPr>
              <a:t>;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Comune di Sesto Fiorentino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Neri\Documenti\Lavori\immagini\campi\occidental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3"/>
            <a:ext cx="861695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Neri\Documenti\Lavori\immagini\campi\occidentale_dettagl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50"/>
            <a:ext cx="8763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Neri\Documenti\Lavori\immagini\campi\occidentale_dettagli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313"/>
            <a:ext cx="885825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j.manetti\Desktop\foto aeree ILARIA maggio 2008\DSCN3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252413"/>
            <a:ext cx="866775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T. Marinella di </a:t>
            </a:r>
            <a:r>
              <a:rPr lang="it-IT" sz="2000" dirty="0" err="1">
                <a:solidFill>
                  <a:srgbClr val="FFFF00"/>
                </a:solidFill>
              </a:rPr>
              <a:t>Travalle</a:t>
            </a:r>
            <a:endParaRPr lang="it-IT" sz="2000" dirty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21507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asellaDiTesto 10"/>
          <p:cNvSpPr txBox="1">
            <a:spLocks noChangeArrowheads="1"/>
          </p:cNvSpPr>
          <p:nvPr/>
        </p:nvSpPr>
        <p:spPr bwMode="auto">
          <a:xfrm>
            <a:off x="357188" y="3786188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Casse di espansione di Pizzidimonte 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21509" name="Connettore 6"/>
          <p:cNvSpPr>
            <a:spLocks noChangeArrowheads="1"/>
          </p:cNvSpPr>
          <p:nvPr/>
        </p:nvSpPr>
        <p:spPr bwMode="auto">
          <a:xfrm>
            <a:off x="1643063" y="2000250"/>
            <a:ext cx="642937" cy="642938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1510" name="CasellaDiTesto 11"/>
          <p:cNvSpPr txBox="1">
            <a:spLocks noChangeArrowheads="1"/>
          </p:cNvSpPr>
          <p:nvPr/>
        </p:nvSpPr>
        <p:spPr bwMode="auto">
          <a:xfrm>
            <a:off x="5072063" y="2286000"/>
            <a:ext cx="3643312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Sistema di casse di espansione di </a:t>
            </a:r>
            <a:r>
              <a:rPr lang="it-IT" sz="2000" dirty="0" err="1">
                <a:solidFill>
                  <a:srgbClr val="FFFF00"/>
                </a:solidFill>
              </a:rPr>
              <a:t>Pizzidimonte</a:t>
            </a:r>
            <a:r>
              <a:rPr lang="it-IT" sz="2000" dirty="0">
                <a:solidFill>
                  <a:srgbClr val="FFFF00"/>
                </a:solidFill>
              </a:rPr>
              <a:t> e delle </a:t>
            </a:r>
            <a:r>
              <a:rPr lang="it-IT" sz="2000" dirty="0" err="1">
                <a:solidFill>
                  <a:srgbClr val="FFFF00"/>
                </a:solidFill>
              </a:rPr>
              <a:t>Pagnelle</a:t>
            </a:r>
            <a:r>
              <a:rPr lang="it-IT" sz="2000" dirty="0">
                <a:solidFill>
                  <a:srgbClr val="FFFF00"/>
                </a:solidFill>
              </a:rPr>
              <a:t>.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casse di </a:t>
            </a:r>
            <a:r>
              <a:rPr lang="it-IT" sz="2000" dirty="0" err="1">
                <a:solidFill>
                  <a:srgbClr val="FFFF00"/>
                </a:solidFill>
              </a:rPr>
              <a:t>Pizzidimonte</a:t>
            </a:r>
            <a:r>
              <a:rPr lang="it-IT" sz="2000" dirty="0">
                <a:solidFill>
                  <a:srgbClr val="FFFF00"/>
                </a:solidFill>
              </a:rPr>
              <a:t>: € 2’000’</a:t>
            </a:r>
            <a:r>
              <a:rPr lang="it-IT" sz="2000" dirty="0" err="1">
                <a:solidFill>
                  <a:srgbClr val="FFFF00"/>
                </a:solidFill>
              </a:rPr>
              <a:t>000</a:t>
            </a:r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>
                <a:solidFill>
                  <a:srgbClr val="FFFF00"/>
                </a:solidFill>
              </a:rPr>
              <a:t>Finanziamento: Regione Toscana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cassa le </a:t>
            </a:r>
            <a:r>
              <a:rPr lang="it-IT" sz="2000" dirty="0" err="1">
                <a:solidFill>
                  <a:srgbClr val="FFFF00"/>
                </a:solidFill>
              </a:rPr>
              <a:t>Pagnelle</a:t>
            </a:r>
            <a:r>
              <a:rPr lang="it-IT" sz="2000" dirty="0">
                <a:solidFill>
                  <a:srgbClr val="FFFF00"/>
                </a:solidFill>
              </a:rPr>
              <a:t>: € 180’000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Regione Toscana e Comune di </a:t>
            </a:r>
            <a:r>
              <a:rPr lang="it-IT" sz="2000" dirty="0" err="1">
                <a:solidFill>
                  <a:srgbClr val="FFFF00"/>
                </a:solidFill>
              </a:rPr>
              <a:t>Calenzano</a:t>
            </a:r>
            <a:endParaRPr lang="it-IT" sz="2000" dirty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21511" name="Freccia in su 12"/>
          <p:cNvSpPr>
            <a:spLocks noChangeArrowheads="1"/>
          </p:cNvSpPr>
          <p:nvPr/>
        </p:nvSpPr>
        <p:spPr bwMode="auto">
          <a:xfrm>
            <a:off x="1714500" y="2714625"/>
            <a:ext cx="484188" cy="977900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sellaDiTesto 5"/>
          <p:cNvSpPr txBox="1">
            <a:spLocks noChangeArrowheads="1"/>
          </p:cNvSpPr>
          <p:nvPr/>
        </p:nvSpPr>
        <p:spPr bwMode="auto">
          <a:xfrm>
            <a:off x="5786438" y="714375"/>
            <a:ext cx="29289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Sistema di casse di espansione di </a:t>
            </a:r>
            <a:r>
              <a:rPr lang="it-IT" sz="2000" dirty="0" err="1">
                <a:solidFill>
                  <a:srgbClr val="FFFF00"/>
                </a:solidFill>
              </a:rPr>
              <a:t>Pizzidimonte</a:t>
            </a:r>
            <a:r>
              <a:rPr lang="it-IT" sz="2000" dirty="0">
                <a:solidFill>
                  <a:srgbClr val="FFFF00"/>
                </a:solidFill>
              </a:rPr>
              <a:t> e delle </a:t>
            </a:r>
            <a:r>
              <a:rPr lang="it-IT" sz="2000" dirty="0" err="1">
                <a:solidFill>
                  <a:srgbClr val="FFFF00"/>
                </a:solidFill>
              </a:rPr>
              <a:t>Pagnelle</a:t>
            </a:r>
            <a:r>
              <a:rPr lang="it-IT" sz="2000" dirty="0">
                <a:solidFill>
                  <a:srgbClr val="FFFF00"/>
                </a:solidFill>
              </a:rPr>
              <a:t>.</a:t>
            </a:r>
          </a:p>
          <a:p>
            <a:r>
              <a:rPr lang="it-IT" sz="2000" dirty="0">
                <a:solidFill>
                  <a:srgbClr val="FFFF00"/>
                </a:solidFill>
              </a:rPr>
              <a:t>Vista da valle con primo piano del terzo settore sud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29700" name="Picture 1026" descr="C:\Neri\Documenti\Lavori\immagini\campi\foto\pizzidimonte pano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5253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2"/>
          <p:cNvGrpSpPr>
            <a:grpSpLocks/>
          </p:cNvGrpSpPr>
          <p:nvPr/>
        </p:nvGrpSpPr>
        <p:grpSpPr bwMode="auto">
          <a:xfrm>
            <a:off x="1571625" y="2214563"/>
            <a:ext cx="2214563" cy="3690937"/>
            <a:chOff x="1000100" y="2143116"/>
            <a:chExt cx="2214666" cy="3690947"/>
          </a:xfrm>
        </p:grpSpPr>
        <p:grpSp>
          <p:nvGrpSpPr>
            <p:cNvPr id="22533" name="Gruppo 13"/>
            <p:cNvGrpSpPr>
              <a:grpSpLocks/>
            </p:cNvGrpSpPr>
            <p:nvPr/>
          </p:nvGrpSpPr>
          <p:grpSpPr bwMode="auto">
            <a:xfrm>
              <a:off x="1000100" y="2143116"/>
              <a:ext cx="1944669" cy="3690947"/>
              <a:chOff x="1785872" y="2214530"/>
              <a:chExt cx="1944625" cy="3690947"/>
            </a:xfrm>
          </p:grpSpPr>
          <p:sp>
            <p:nvSpPr>
              <p:cNvPr id="9" name="Figura a mano libera 8"/>
              <p:cNvSpPr/>
              <p:nvPr/>
            </p:nvSpPr>
            <p:spPr bwMode="auto">
              <a:xfrm>
                <a:off x="1785872" y="3357533"/>
                <a:ext cx="1751054" cy="2547944"/>
              </a:xfrm>
              <a:custGeom>
                <a:avLst/>
                <a:gdLst>
                  <a:gd name="connsiteX0" fmla="*/ 1451886 w 1750725"/>
                  <a:gd name="connsiteY0" fmla="*/ 2514260 h 2547314"/>
                  <a:gd name="connsiteX1" fmla="*/ 1495429 w 1750725"/>
                  <a:gd name="connsiteY1" fmla="*/ 2485232 h 2547314"/>
                  <a:gd name="connsiteX2" fmla="*/ 1509944 w 1750725"/>
                  <a:gd name="connsiteY2" fmla="*/ 2441689 h 2547314"/>
                  <a:gd name="connsiteX3" fmla="*/ 1524458 w 1750725"/>
                  <a:gd name="connsiteY3" fmla="*/ 2369118 h 2547314"/>
                  <a:gd name="connsiteX4" fmla="*/ 1538972 w 1750725"/>
                  <a:gd name="connsiteY4" fmla="*/ 2282032 h 2547314"/>
                  <a:gd name="connsiteX5" fmla="*/ 1611544 w 1750725"/>
                  <a:gd name="connsiteY5" fmla="*/ 2209460 h 2547314"/>
                  <a:gd name="connsiteX6" fmla="*/ 1655086 w 1750725"/>
                  <a:gd name="connsiteY6" fmla="*/ 1657918 h 2547314"/>
                  <a:gd name="connsiteX7" fmla="*/ 1626058 w 1750725"/>
                  <a:gd name="connsiteY7" fmla="*/ 1570832 h 2547314"/>
                  <a:gd name="connsiteX8" fmla="*/ 1611544 w 1750725"/>
                  <a:gd name="connsiteY8" fmla="*/ 1527289 h 2547314"/>
                  <a:gd name="connsiteX9" fmla="*/ 1553486 w 1750725"/>
                  <a:gd name="connsiteY9" fmla="*/ 1440203 h 2547314"/>
                  <a:gd name="connsiteX10" fmla="*/ 1538972 w 1750725"/>
                  <a:gd name="connsiteY10" fmla="*/ 1396660 h 2547314"/>
                  <a:gd name="connsiteX11" fmla="*/ 1480915 w 1750725"/>
                  <a:gd name="connsiteY11" fmla="*/ 1266032 h 2547314"/>
                  <a:gd name="connsiteX12" fmla="*/ 1451886 w 1750725"/>
                  <a:gd name="connsiteY12" fmla="*/ 1091860 h 2547314"/>
                  <a:gd name="connsiteX13" fmla="*/ 1437372 w 1750725"/>
                  <a:gd name="connsiteY13" fmla="*/ 1019289 h 2547314"/>
                  <a:gd name="connsiteX14" fmla="*/ 1408344 w 1750725"/>
                  <a:gd name="connsiteY14" fmla="*/ 801575 h 2547314"/>
                  <a:gd name="connsiteX15" fmla="*/ 1393829 w 1750725"/>
                  <a:gd name="connsiteY15" fmla="*/ 496775 h 2547314"/>
                  <a:gd name="connsiteX16" fmla="*/ 1379315 w 1750725"/>
                  <a:gd name="connsiteY16" fmla="*/ 438718 h 2547314"/>
                  <a:gd name="connsiteX17" fmla="*/ 1350286 w 1750725"/>
                  <a:gd name="connsiteY17" fmla="*/ 351632 h 2547314"/>
                  <a:gd name="connsiteX18" fmla="*/ 1321258 w 1750725"/>
                  <a:gd name="connsiteY18" fmla="*/ 264546 h 2547314"/>
                  <a:gd name="connsiteX19" fmla="*/ 1292229 w 1750725"/>
                  <a:gd name="connsiteY19" fmla="*/ 177460 h 2547314"/>
                  <a:gd name="connsiteX20" fmla="*/ 1263201 w 1750725"/>
                  <a:gd name="connsiteY20" fmla="*/ 133918 h 2547314"/>
                  <a:gd name="connsiteX21" fmla="*/ 1248686 w 1750725"/>
                  <a:gd name="connsiteY21" fmla="*/ 90375 h 2547314"/>
                  <a:gd name="connsiteX22" fmla="*/ 1118058 w 1750725"/>
                  <a:gd name="connsiteY22" fmla="*/ 17803 h 2547314"/>
                  <a:gd name="connsiteX23" fmla="*/ 1030972 w 1750725"/>
                  <a:gd name="connsiteY23" fmla="*/ 3289 h 2547314"/>
                  <a:gd name="connsiteX24" fmla="*/ 653601 w 1750725"/>
                  <a:gd name="connsiteY24" fmla="*/ 17803 h 2547314"/>
                  <a:gd name="connsiteX25" fmla="*/ 610058 w 1750725"/>
                  <a:gd name="connsiteY25" fmla="*/ 119403 h 2547314"/>
                  <a:gd name="connsiteX26" fmla="*/ 537486 w 1750725"/>
                  <a:gd name="connsiteY26" fmla="*/ 177460 h 2547314"/>
                  <a:gd name="connsiteX27" fmla="*/ 464915 w 1750725"/>
                  <a:gd name="connsiteY27" fmla="*/ 250032 h 2547314"/>
                  <a:gd name="connsiteX28" fmla="*/ 435886 w 1750725"/>
                  <a:gd name="connsiteY28" fmla="*/ 293575 h 2547314"/>
                  <a:gd name="connsiteX29" fmla="*/ 348801 w 1750725"/>
                  <a:gd name="connsiteY29" fmla="*/ 351632 h 2547314"/>
                  <a:gd name="connsiteX30" fmla="*/ 305258 w 1750725"/>
                  <a:gd name="connsiteY30" fmla="*/ 438718 h 2547314"/>
                  <a:gd name="connsiteX31" fmla="*/ 290744 w 1750725"/>
                  <a:gd name="connsiteY31" fmla="*/ 540318 h 2547314"/>
                  <a:gd name="connsiteX32" fmla="*/ 174629 w 1750725"/>
                  <a:gd name="connsiteY32" fmla="*/ 641918 h 2547314"/>
                  <a:gd name="connsiteX33" fmla="*/ 87544 w 1750725"/>
                  <a:gd name="connsiteY33" fmla="*/ 685460 h 2547314"/>
                  <a:gd name="connsiteX34" fmla="*/ 44001 w 1750725"/>
                  <a:gd name="connsiteY34" fmla="*/ 714489 h 2547314"/>
                  <a:gd name="connsiteX35" fmla="*/ 458 w 1750725"/>
                  <a:gd name="connsiteY35" fmla="*/ 801575 h 2547314"/>
                  <a:gd name="connsiteX36" fmla="*/ 14972 w 1750725"/>
                  <a:gd name="connsiteY36" fmla="*/ 932203 h 2547314"/>
                  <a:gd name="connsiteX37" fmla="*/ 58515 w 1750725"/>
                  <a:gd name="connsiteY37" fmla="*/ 961232 h 2547314"/>
                  <a:gd name="connsiteX38" fmla="*/ 131086 w 1750725"/>
                  <a:gd name="connsiteY38" fmla="*/ 1019289 h 2547314"/>
                  <a:gd name="connsiteX39" fmla="*/ 232686 w 1750725"/>
                  <a:gd name="connsiteY39" fmla="*/ 1135403 h 2547314"/>
                  <a:gd name="connsiteX40" fmla="*/ 261715 w 1750725"/>
                  <a:gd name="connsiteY40" fmla="*/ 1178946 h 2547314"/>
                  <a:gd name="connsiteX41" fmla="*/ 276229 w 1750725"/>
                  <a:gd name="connsiteY41" fmla="*/ 1222489 h 2547314"/>
                  <a:gd name="connsiteX42" fmla="*/ 319772 w 1750725"/>
                  <a:gd name="connsiteY42" fmla="*/ 1251518 h 2547314"/>
                  <a:gd name="connsiteX43" fmla="*/ 348801 w 1750725"/>
                  <a:gd name="connsiteY43" fmla="*/ 1295060 h 2547314"/>
                  <a:gd name="connsiteX44" fmla="*/ 435886 w 1750725"/>
                  <a:gd name="connsiteY44" fmla="*/ 1382146 h 2547314"/>
                  <a:gd name="connsiteX45" fmla="*/ 508458 w 1750725"/>
                  <a:gd name="connsiteY45" fmla="*/ 1454718 h 2547314"/>
                  <a:gd name="connsiteX46" fmla="*/ 581029 w 1750725"/>
                  <a:gd name="connsiteY46" fmla="*/ 1527289 h 2547314"/>
                  <a:gd name="connsiteX47" fmla="*/ 653601 w 1750725"/>
                  <a:gd name="connsiteY47" fmla="*/ 1599860 h 2547314"/>
                  <a:gd name="connsiteX48" fmla="*/ 755201 w 1750725"/>
                  <a:gd name="connsiteY48" fmla="*/ 1715975 h 2547314"/>
                  <a:gd name="connsiteX49" fmla="*/ 769715 w 1750725"/>
                  <a:gd name="connsiteY49" fmla="*/ 1759518 h 2547314"/>
                  <a:gd name="connsiteX50" fmla="*/ 842286 w 1750725"/>
                  <a:gd name="connsiteY50" fmla="*/ 1846603 h 2547314"/>
                  <a:gd name="connsiteX51" fmla="*/ 900344 w 1750725"/>
                  <a:gd name="connsiteY51" fmla="*/ 1933689 h 2547314"/>
                  <a:gd name="connsiteX52" fmla="*/ 972915 w 1750725"/>
                  <a:gd name="connsiteY52" fmla="*/ 2020775 h 2547314"/>
                  <a:gd name="connsiteX53" fmla="*/ 1001944 w 1750725"/>
                  <a:gd name="connsiteY53" fmla="*/ 2064318 h 2547314"/>
                  <a:gd name="connsiteX54" fmla="*/ 1103544 w 1750725"/>
                  <a:gd name="connsiteY54" fmla="*/ 2136889 h 2547314"/>
                  <a:gd name="connsiteX55" fmla="*/ 1176115 w 1750725"/>
                  <a:gd name="connsiteY55" fmla="*/ 2223975 h 2547314"/>
                  <a:gd name="connsiteX56" fmla="*/ 1219658 w 1750725"/>
                  <a:gd name="connsiteY56" fmla="*/ 2253003 h 2547314"/>
                  <a:gd name="connsiteX57" fmla="*/ 1248686 w 1750725"/>
                  <a:gd name="connsiteY57" fmla="*/ 2296546 h 2547314"/>
                  <a:gd name="connsiteX58" fmla="*/ 1292229 w 1750725"/>
                  <a:gd name="connsiteY58" fmla="*/ 2325575 h 2547314"/>
                  <a:gd name="connsiteX59" fmla="*/ 1306744 w 1750725"/>
                  <a:gd name="connsiteY59" fmla="*/ 2369118 h 2547314"/>
                  <a:gd name="connsiteX60" fmla="*/ 1393829 w 1750725"/>
                  <a:gd name="connsiteY60" fmla="*/ 2456203 h 2547314"/>
                  <a:gd name="connsiteX61" fmla="*/ 1422858 w 1750725"/>
                  <a:gd name="connsiteY61" fmla="*/ 2499746 h 2547314"/>
                  <a:gd name="connsiteX62" fmla="*/ 1451886 w 1750725"/>
                  <a:gd name="connsiteY62" fmla="*/ 2514260 h 254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750725" h="2547314">
                    <a:moveTo>
                      <a:pt x="1451886" y="2514260"/>
                    </a:moveTo>
                    <a:cubicBezTo>
                      <a:pt x="1463981" y="2511841"/>
                      <a:pt x="1484532" y="2498853"/>
                      <a:pt x="1495429" y="2485232"/>
                    </a:cubicBezTo>
                    <a:cubicBezTo>
                      <a:pt x="1504987" y="2473285"/>
                      <a:pt x="1506233" y="2456532"/>
                      <a:pt x="1509944" y="2441689"/>
                    </a:cubicBezTo>
                    <a:cubicBezTo>
                      <a:pt x="1515927" y="2417756"/>
                      <a:pt x="1520045" y="2393389"/>
                      <a:pt x="1524458" y="2369118"/>
                    </a:cubicBezTo>
                    <a:cubicBezTo>
                      <a:pt x="1529722" y="2340164"/>
                      <a:pt x="1529666" y="2309951"/>
                      <a:pt x="1538972" y="2282032"/>
                    </a:cubicBezTo>
                    <a:cubicBezTo>
                      <a:pt x="1552795" y="2240563"/>
                      <a:pt x="1578369" y="2231577"/>
                      <a:pt x="1611544" y="2209460"/>
                    </a:cubicBezTo>
                    <a:cubicBezTo>
                      <a:pt x="1750725" y="2000689"/>
                      <a:pt x="1691985" y="2125305"/>
                      <a:pt x="1655086" y="1657918"/>
                    </a:cubicBezTo>
                    <a:cubicBezTo>
                      <a:pt x="1652678" y="1627414"/>
                      <a:pt x="1635734" y="1599861"/>
                      <a:pt x="1626058" y="1570832"/>
                    </a:cubicBezTo>
                    <a:cubicBezTo>
                      <a:pt x="1621220" y="1556318"/>
                      <a:pt x="1620031" y="1540019"/>
                      <a:pt x="1611544" y="1527289"/>
                    </a:cubicBezTo>
                    <a:lnTo>
                      <a:pt x="1553486" y="1440203"/>
                    </a:lnTo>
                    <a:cubicBezTo>
                      <a:pt x="1548648" y="1425689"/>
                      <a:pt x="1545814" y="1410344"/>
                      <a:pt x="1538972" y="1396660"/>
                    </a:cubicBezTo>
                    <a:cubicBezTo>
                      <a:pt x="1501990" y="1322696"/>
                      <a:pt x="1499638" y="1378371"/>
                      <a:pt x="1480915" y="1266032"/>
                    </a:cubicBezTo>
                    <a:cubicBezTo>
                      <a:pt x="1471239" y="1207975"/>
                      <a:pt x="1463429" y="1149575"/>
                      <a:pt x="1451886" y="1091860"/>
                    </a:cubicBezTo>
                    <a:cubicBezTo>
                      <a:pt x="1447048" y="1067670"/>
                      <a:pt x="1441428" y="1043623"/>
                      <a:pt x="1437372" y="1019289"/>
                    </a:cubicBezTo>
                    <a:cubicBezTo>
                      <a:pt x="1427357" y="959199"/>
                      <a:pt x="1415682" y="860281"/>
                      <a:pt x="1408344" y="801575"/>
                    </a:cubicBezTo>
                    <a:cubicBezTo>
                      <a:pt x="1403506" y="699975"/>
                      <a:pt x="1401940" y="598166"/>
                      <a:pt x="1393829" y="496775"/>
                    </a:cubicBezTo>
                    <a:cubicBezTo>
                      <a:pt x="1392238" y="476891"/>
                      <a:pt x="1385047" y="457825"/>
                      <a:pt x="1379315" y="438718"/>
                    </a:cubicBezTo>
                    <a:cubicBezTo>
                      <a:pt x="1370522" y="409410"/>
                      <a:pt x="1359962" y="380661"/>
                      <a:pt x="1350286" y="351632"/>
                    </a:cubicBezTo>
                    <a:lnTo>
                      <a:pt x="1321258" y="264546"/>
                    </a:lnTo>
                    <a:cubicBezTo>
                      <a:pt x="1321256" y="264541"/>
                      <a:pt x="1292232" y="177464"/>
                      <a:pt x="1292229" y="177460"/>
                    </a:cubicBezTo>
                    <a:cubicBezTo>
                      <a:pt x="1282553" y="162946"/>
                      <a:pt x="1271002" y="149520"/>
                      <a:pt x="1263201" y="133918"/>
                    </a:cubicBezTo>
                    <a:cubicBezTo>
                      <a:pt x="1256359" y="120234"/>
                      <a:pt x="1259504" y="101193"/>
                      <a:pt x="1248686" y="90375"/>
                    </a:cubicBezTo>
                    <a:cubicBezTo>
                      <a:pt x="1216618" y="58307"/>
                      <a:pt x="1164989" y="28232"/>
                      <a:pt x="1118058" y="17803"/>
                    </a:cubicBezTo>
                    <a:cubicBezTo>
                      <a:pt x="1089330" y="11419"/>
                      <a:pt x="1060001" y="8127"/>
                      <a:pt x="1030972" y="3289"/>
                    </a:cubicBezTo>
                    <a:cubicBezTo>
                      <a:pt x="905182" y="8127"/>
                      <a:pt x="778219" y="0"/>
                      <a:pt x="653601" y="17803"/>
                    </a:cubicBezTo>
                    <a:cubicBezTo>
                      <a:pt x="625875" y="21764"/>
                      <a:pt x="614660" y="108666"/>
                      <a:pt x="610058" y="119403"/>
                    </a:cubicBezTo>
                    <a:cubicBezTo>
                      <a:pt x="588174" y="170465"/>
                      <a:pt x="583868" y="162000"/>
                      <a:pt x="537486" y="177460"/>
                    </a:cubicBezTo>
                    <a:cubicBezTo>
                      <a:pt x="460081" y="293570"/>
                      <a:pt x="561673" y="153274"/>
                      <a:pt x="464915" y="250032"/>
                    </a:cubicBezTo>
                    <a:cubicBezTo>
                      <a:pt x="452580" y="262367"/>
                      <a:pt x="449014" y="282088"/>
                      <a:pt x="435886" y="293575"/>
                    </a:cubicBezTo>
                    <a:cubicBezTo>
                      <a:pt x="409630" y="316549"/>
                      <a:pt x="348801" y="351632"/>
                      <a:pt x="348801" y="351632"/>
                    </a:cubicBezTo>
                    <a:cubicBezTo>
                      <a:pt x="324335" y="388330"/>
                      <a:pt x="313843" y="395794"/>
                      <a:pt x="305258" y="438718"/>
                    </a:cubicBezTo>
                    <a:cubicBezTo>
                      <a:pt x="298549" y="472264"/>
                      <a:pt x="300574" y="507550"/>
                      <a:pt x="290744" y="540318"/>
                    </a:cubicBezTo>
                    <a:cubicBezTo>
                      <a:pt x="275626" y="590712"/>
                      <a:pt x="209701" y="618537"/>
                      <a:pt x="174629" y="641918"/>
                    </a:cubicBezTo>
                    <a:cubicBezTo>
                      <a:pt x="118359" y="679431"/>
                      <a:pt x="147633" y="665430"/>
                      <a:pt x="87544" y="685460"/>
                    </a:cubicBezTo>
                    <a:cubicBezTo>
                      <a:pt x="73030" y="695136"/>
                      <a:pt x="56336" y="702154"/>
                      <a:pt x="44001" y="714489"/>
                    </a:cubicBezTo>
                    <a:cubicBezTo>
                      <a:pt x="15864" y="742626"/>
                      <a:pt x="12263" y="766159"/>
                      <a:pt x="458" y="801575"/>
                    </a:cubicBezTo>
                    <a:cubicBezTo>
                      <a:pt x="5296" y="845118"/>
                      <a:pt x="0" y="891030"/>
                      <a:pt x="14972" y="932203"/>
                    </a:cubicBezTo>
                    <a:cubicBezTo>
                      <a:pt x="20933" y="948597"/>
                      <a:pt x="46180" y="948897"/>
                      <a:pt x="58515" y="961232"/>
                    </a:cubicBezTo>
                    <a:cubicBezTo>
                      <a:pt x="124166" y="1026883"/>
                      <a:pt x="46319" y="991033"/>
                      <a:pt x="131086" y="1019289"/>
                    </a:cubicBezTo>
                    <a:cubicBezTo>
                      <a:pt x="198820" y="1120889"/>
                      <a:pt x="160115" y="1087022"/>
                      <a:pt x="232686" y="1135403"/>
                    </a:cubicBezTo>
                    <a:cubicBezTo>
                      <a:pt x="242362" y="1149917"/>
                      <a:pt x="253914" y="1163344"/>
                      <a:pt x="261715" y="1178946"/>
                    </a:cubicBezTo>
                    <a:cubicBezTo>
                      <a:pt x="268557" y="1192630"/>
                      <a:pt x="266672" y="1210542"/>
                      <a:pt x="276229" y="1222489"/>
                    </a:cubicBezTo>
                    <a:cubicBezTo>
                      <a:pt x="287126" y="1236111"/>
                      <a:pt x="305258" y="1241842"/>
                      <a:pt x="319772" y="1251518"/>
                    </a:cubicBezTo>
                    <a:cubicBezTo>
                      <a:pt x="329448" y="1266032"/>
                      <a:pt x="337212" y="1282022"/>
                      <a:pt x="348801" y="1295060"/>
                    </a:cubicBezTo>
                    <a:cubicBezTo>
                      <a:pt x="376075" y="1325743"/>
                      <a:pt x="413114" y="1347988"/>
                      <a:pt x="435886" y="1382146"/>
                    </a:cubicBezTo>
                    <a:cubicBezTo>
                      <a:pt x="474591" y="1440203"/>
                      <a:pt x="450401" y="1416013"/>
                      <a:pt x="508458" y="1454718"/>
                    </a:cubicBezTo>
                    <a:cubicBezTo>
                      <a:pt x="585865" y="1570828"/>
                      <a:pt x="484268" y="1430528"/>
                      <a:pt x="581029" y="1527289"/>
                    </a:cubicBezTo>
                    <a:cubicBezTo>
                      <a:pt x="677787" y="1624047"/>
                      <a:pt x="537491" y="1522455"/>
                      <a:pt x="653601" y="1599860"/>
                    </a:cubicBezTo>
                    <a:cubicBezTo>
                      <a:pt x="721334" y="1701460"/>
                      <a:pt x="682629" y="1667593"/>
                      <a:pt x="755201" y="1715975"/>
                    </a:cubicBezTo>
                    <a:cubicBezTo>
                      <a:pt x="760039" y="1730489"/>
                      <a:pt x="762873" y="1745834"/>
                      <a:pt x="769715" y="1759518"/>
                    </a:cubicBezTo>
                    <a:cubicBezTo>
                      <a:pt x="789920" y="1799928"/>
                      <a:pt x="810190" y="1814506"/>
                      <a:pt x="842286" y="1846603"/>
                    </a:cubicBezTo>
                    <a:cubicBezTo>
                      <a:pt x="873423" y="1940010"/>
                      <a:pt x="832391" y="1838554"/>
                      <a:pt x="900344" y="1933689"/>
                    </a:cubicBezTo>
                    <a:cubicBezTo>
                      <a:pt x="967307" y="2027438"/>
                      <a:pt x="887074" y="1963547"/>
                      <a:pt x="972915" y="2020775"/>
                    </a:cubicBezTo>
                    <a:cubicBezTo>
                      <a:pt x="982591" y="2035289"/>
                      <a:pt x="989609" y="2051983"/>
                      <a:pt x="1001944" y="2064318"/>
                    </a:cubicBezTo>
                    <a:cubicBezTo>
                      <a:pt x="1054231" y="2116604"/>
                      <a:pt x="1054098" y="2095683"/>
                      <a:pt x="1103544" y="2136889"/>
                    </a:cubicBezTo>
                    <a:cubicBezTo>
                      <a:pt x="1246220" y="2255788"/>
                      <a:pt x="1061934" y="2109795"/>
                      <a:pt x="1176115" y="2223975"/>
                    </a:cubicBezTo>
                    <a:cubicBezTo>
                      <a:pt x="1188450" y="2236310"/>
                      <a:pt x="1205144" y="2243327"/>
                      <a:pt x="1219658" y="2253003"/>
                    </a:cubicBezTo>
                    <a:cubicBezTo>
                      <a:pt x="1229334" y="2267517"/>
                      <a:pt x="1236351" y="2284211"/>
                      <a:pt x="1248686" y="2296546"/>
                    </a:cubicBezTo>
                    <a:cubicBezTo>
                      <a:pt x="1261021" y="2308881"/>
                      <a:pt x="1281332" y="2311953"/>
                      <a:pt x="1292229" y="2325575"/>
                    </a:cubicBezTo>
                    <a:cubicBezTo>
                      <a:pt x="1301787" y="2337522"/>
                      <a:pt x="1297351" y="2357041"/>
                      <a:pt x="1306744" y="2369118"/>
                    </a:cubicBezTo>
                    <a:cubicBezTo>
                      <a:pt x="1331948" y="2401523"/>
                      <a:pt x="1371057" y="2422046"/>
                      <a:pt x="1393829" y="2456203"/>
                    </a:cubicBezTo>
                    <a:cubicBezTo>
                      <a:pt x="1403505" y="2470717"/>
                      <a:pt x="1410523" y="2487411"/>
                      <a:pt x="1422858" y="2499746"/>
                    </a:cubicBezTo>
                    <a:cubicBezTo>
                      <a:pt x="1470426" y="2547314"/>
                      <a:pt x="1439791" y="2516679"/>
                      <a:pt x="1451886" y="251426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0" name="Figura a mano libera 9"/>
              <p:cNvSpPr/>
              <p:nvPr/>
            </p:nvSpPr>
            <p:spPr bwMode="auto">
              <a:xfrm>
                <a:off x="2285947" y="2714593"/>
                <a:ext cx="811231" cy="700090"/>
              </a:xfrm>
              <a:custGeom>
                <a:avLst/>
                <a:gdLst>
                  <a:gd name="connsiteX0" fmla="*/ 246743 w 811907"/>
                  <a:gd name="connsiteY0" fmla="*/ 699843 h 699843"/>
                  <a:gd name="connsiteX1" fmla="*/ 174171 w 811907"/>
                  <a:gd name="connsiteY1" fmla="*/ 569214 h 699843"/>
                  <a:gd name="connsiteX2" fmla="*/ 87086 w 811907"/>
                  <a:gd name="connsiteY2" fmla="*/ 438586 h 699843"/>
                  <a:gd name="connsiteX3" fmla="*/ 29029 w 811907"/>
                  <a:gd name="connsiteY3" fmla="*/ 351500 h 699843"/>
                  <a:gd name="connsiteX4" fmla="*/ 0 w 811907"/>
                  <a:gd name="connsiteY4" fmla="*/ 307957 h 699843"/>
                  <a:gd name="connsiteX5" fmla="*/ 43543 w 811907"/>
                  <a:gd name="connsiteY5" fmla="*/ 206357 h 699843"/>
                  <a:gd name="connsiteX6" fmla="*/ 87086 w 811907"/>
                  <a:gd name="connsiteY6" fmla="*/ 191843 h 699843"/>
                  <a:gd name="connsiteX7" fmla="*/ 188686 w 811907"/>
                  <a:gd name="connsiteY7" fmla="*/ 162814 h 699843"/>
                  <a:gd name="connsiteX8" fmla="*/ 290286 w 811907"/>
                  <a:gd name="connsiteY8" fmla="*/ 46700 h 699843"/>
                  <a:gd name="connsiteX9" fmla="*/ 377371 w 811907"/>
                  <a:gd name="connsiteY9" fmla="*/ 17671 h 699843"/>
                  <a:gd name="connsiteX10" fmla="*/ 420914 w 811907"/>
                  <a:gd name="connsiteY10" fmla="*/ 3157 h 699843"/>
                  <a:gd name="connsiteX11" fmla="*/ 769257 w 811907"/>
                  <a:gd name="connsiteY11" fmla="*/ 17671 h 699843"/>
                  <a:gd name="connsiteX12" fmla="*/ 798286 w 811907"/>
                  <a:gd name="connsiteY12" fmla="*/ 61214 h 699843"/>
                  <a:gd name="connsiteX13" fmla="*/ 696686 w 811907"/>
                  <a:gd name="connsiteY13" fmla="*/ 75729 h 699843"/>
                  <a:gd name="connsiteX14" fmla="*/ 653143 w 811907"/>
                  <a:gd name="connsiteY14" fmla="*/ 90243 h 699843"/>
                  <a:gd name="connsiteX15" fmla="*/ 609600 w 811907"/>
                  <a:gd name="connsiteY15" fmla="*/ 177329 h 699843"/>
                  <a:gd name="connsiteX16" fmla="*/ 624114 w 811907"/>
                  <a:gd name="connsiteY16" fmla="*/ 395043 h 699843"/>
                  <a:gd name="connsiteX17" fmla="*/ 653143 w 811907"/>
                  <a:gd name="connsiteY17" fmla="*/ 438586 h 699843"/>
                  <a:gd name="connsiteX18" fmla="*/ 638629 w 811907"/>
                  <a:gd name="connsiteY18" fmla="*/ 554700 h 699843"/>
                  <a:gd name="connsiteX19" fmla="*/ 624114 w 811907"/>
                  <a:gd name="connsiteY19" fmla="*/ 627271 h 69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1907" h="699843">
                    <a:moveTo>
                      <a:pt x="246743" y="699843"/>
                    </a:moveTo>
                    <a:cubicBezTo>
                      <a:pt x="221196" y="623201"/>
                      <a:pt x="240716" y="669032"/>
                      <a:pt x="174171" y="569214"/>
                    </a:cubicBezTo>
                    <a:lnTo>
                      <a:pt x="87086" y="438586"/>
                    </a:lnTo>
                    <a:lnTo>
                      <a:pt x="29029" y="351500"/>
                    </a:lnTo>
                    <a:lnTo>
                      <a:pt x="0" y="307957"/>
                    </a:lnTo>
                    <a:cubicBezTo>
                      <a:pt x="8716" y="273094"/>
                      <a:pt x="12219" y="231416"/>
                      <a:pt x="43543" y="206357"/>
                    </a:cubicBezTo>
                    <a:cubicBezTo>
                      <a:pt x="55490" y="196800"/>
                      <a:pt x="72375" y="196046"/>
                      <a:pt x="87086" y="191843"/>
                    </a:cubicBezTo>
                    <a:cubicBezTo>
                      <a:pt x="214634" y="155401"/>
                      <a:pt x="84305" y="197609"/>
                      <a:pt x="188686" y="162814"/>
                    </a:cubicBezTo>
                    <a:cubicBezTo>
                      <a:pt x="225863" y="107049"/>
                      <a:pt x="232993" y="72164"/>
                      <a:pt x="290286" y="46700"/>
                    </a:cubicBezTo>
                    <a:cubicBezTo>
                      <a:pt x="318247" y="34273"/>
                      <a:pt x="348343" y="27347"/>
                      <a:pt x="377371" y="17671"/>
                    </a:cubicBezTo>
                    <a:lnTo>
                      <a:pt x="420914" y="3157"/>
                    </a:lnTo>
                    <a:cubicBezTo>
                      <a:pt x="537028" y="7995"/>
                      <a:pt x="654393" y="0"/>
                      <a:pt x="769257" y="17671"/>
                    </a:cubicBezTo>
                    <a:cubicBezTo>
                      <a:pt x="786498" y="20323"/>
                      <a:pt x="811907" y="50317"/>
                      <a:pt x="798286" y="61214"/>
                    </a:cubicBezTo>
                    <a:cubicBezTo>
                      <a:pt x="771572" y="82585"/>
                      <a:pt x="730553" y="70891"/>
                      <a:pt x="696686" y="75729"/>
                    </a:cubicBezTo>
                    <a:cubicBezTo>
                      <a:pt x="682172" y="80567"/>
                      <a:pt x="665090" y="80686"/>
                      <a:pt x="653143" y="90243"/>
                    </a:cubicBezTo>
                    <a:cubicBezTo>
                      <a:pt x="627564" y="110706"/>
                      <a:pt x="619161" y="148644"/>
                      <a:pt x="609600" y="177329"/>
                    </a:cubicBezTo>
                    <a:cubicBezTo>
                      <a:pt x="614438" y="249900"/>
                      <a:pt x="612157" y="323300"/>
                      <a:pt x="624114" y="395043"/>
                    </a:cubicBezTo>
                    <a:cubicBezTo>
                      <a:pt x="626982" y="412250"/>
                      <a:pt x="651564" y="421214"/>
                      <a:pt x="653143" y="438586"/>
                    </a:cubicBezTo>
                    <a:cubicBezTo>
                      <a:pt x="656675" y="477432"/>
                      <a:pt x="643784" y="516036"/>
                      <a:pt x="638629" y="554700"/>
                    </a:cubicBezTo>
                    <a:cubicBezTo>
                      <a:pt x="622745" y="673824"/>
                      <a:pt x="624114" y="688263"/>
                      <a:pt x="624114" y="627271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2" name="Figura a mano libera 11"/>
              <p:cNvSpPr/>
              <p:nvPr/>
            </p:nvSpPr>
            <p:spPr bwMode="auto">
              <a:xfrm>
                <a:off x="2714582" y="2214530"/>
                <a:ext cx="1016024" cy="493713"/>
              </a:xfrm>
              <a:custGeom>
                <a:avLst/>
                <a:gdLst>
                  <a:gd name="connsiteX0" fmla="*/ 232229 w 1016000"/>
                  <a:gd name="connsiteY0" fmla="*/ 494143 h 494143"/>
                  <a:gd name="connsiteX1" fmla="*/ 508000 w 1016000"/>
                  <a:gd name="connsiteY1" fmla="*/ 479629 h 494143"/>
                  <a:gd name="connsiteX2" fmla="*/ 638629 w 1016000"/>
                  <a:gd name="connsiteY2" fmla="*/ 421572 h 494143"/>
                  <a:gd name="connsiteX3" fmla="*/ 725715 w 1016000"/>
                  <a:gd name="connsiteY3" fmla="*/ 349000 h 494143"/>
                  <a:gd name="connsiteX4" fmla="*/ 769258 w 1016000"/>
                  <a:gd name="connsiteY4" fmla="*/ 334486 h 494143"/>
                  <a:gd name="connsiteX5" fmla="*/ 870858 w 1016000"/>
                  <a:gd name="connsiteY5" fmla="*/ 290943 h 494143"/>
                  <a:gd name="connsiteX6" fmla="*/ 914400 w 1016000"/>
                  <a:gd name="connsiteY6" fmla="*/ 261914 h 494143"/>
                  <a:gd name="connsiteX7" fmla="*/ 1001486 w 1016000"/>
                  <a:gd name="connsiteY7" fmla="*/ 232886 h 494143"/>
                  <a:gd name="connsiteX8" fmla="*/ 1016000 w 1016000"/>
                  <a:gd name="connsiteY8" fmla="*/ 189343 h 494143"/>
                  <a:gd name="connsiteX9" fmla="*/ 957943 w 1016000"/>
                  <a:gd name="connsiteY9" fmla="*/ 102257 h 494143"/>
                  <a:gd name="connsiteX10" fmla="*/ 870858 w 1016000"/>
                  <a:gd name="connsiteY10" fmla="*/ 73229 h 494143"/>
                  <a:gd name="connsiteX11" fmla="*/ 827315 w 1016000"/>
                  <a:gd name="connsiteY11" fmla="*/ 44200 h 494143"/>
                  <a:gd name="connsiteX12" fmla="*/ 522515 w 1016000"/>
                  <a:gd name="connsiteY12" fmla="*/ 44200 h 494143"/>
                  <a:gd name="connsiteX13" fmla="*/ 493486 w 1016000"/>
                  <a:gd name="connsiteY13" fmla="*/ 87743 h 494143"/>
                  <a:gd name="connsiteX14" fmla="*/ 406400 w 1016000"/>
                  <a:gd name="connsiteY14" fmla="*/ 145800 h 494143"/>
                  <a:gd name="connsiteX15" fmla="*/ 319315 w 1016000"/>
                  <a:gd name="connsiteY15" fmla="*/ 189343 h 494143"/>
                  <a:gd name="connsiteX16" fmla="*/ 145143 w 1016000"/>
                  <a:gd name="connsiteY16" fmla="*/ 305457 h 494143"/>
                  <a:gd name="connsiteX17" fmla="*/ 101600 w 1016000"/>
                  <a:gd name="connsiteY17" fmla="*/ 334486 h 494143"/>
                  <a:gd name="connsiteX18" fmla="*/ 58058 w 1016000"/>
                  <a:gd name="connsiteY18" fmla="*/ 363514 h 494143"/>
                  <a:gd name="connsiteX19" fmla="*/ 0 w 1016000"/>
                  <a:gd name="connsiteY19" fmla="*/ 436086 h 494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6000" h="494143">
                    <a:moveTo>
                      <a:pt x="232229" y="494143"/>
                    </a:moveTo>
                    <a:cubicBezTo>
                      <a:pt x="324153" y="489305"/>
                      <a:pt x="416605" y="490596"/>
                      <a:pt x="508000" y="479629"/>
                    </a:cubicBezTo>
                    <a:cubicBezTo>
                      <a:pt x="552358" y="474306"/>
                      <a:pt x="603418" y="450914"/>
                      <a:pt x="638629" y="421572"/>
                    </a:cubicBezTo>
                    <a:cubicBezTo>
                      <a:pt x="686779" y="381448"/>
                      <a:pt x="671661" y="376027"/>
                      <a:pt x="725715" y="349000"/>
                    </a:cubicBezTo>
                    <a:cubicBezTo>
                      <a:pt x="739399" y="342158"/>
                      <a:pt x="754744" y="339324"/>
                      <a:pt x="769258" y="334486"/>
                    </a:cubicBezTo>
                    <a:cubicBezTo>
                      <a:pt x="878572" y="261608"/>
                      <a:pt x="739643" y="347178"/>
                      <a:pt x="870858" y="290943"/>
                    </a:cubicBezTo>
                    <a:cubicBezTo>
                      <a:pt x="886891" y="284072"/>
                      <a:pt x="898460" y="268999"/>
                      <a:pt x="914400" y="261914"/>
                    </a:cubicBezTo>
                    <a:cubicBezTo>
                      <a:pt x="942362" y="249487"/>
                      <a:pt x="1001486" y="232886"/>
                      <a:pt x="1001486" y="232886"/>
                    </a:cubicBezTo>
                    <a:cubicBezTo>
                      <a:pt x="1006324" y="218372"/>
                      <a:pt x="1016000" y="204642"/>
                      <a:pt x="1016000" y="189343"/>
                    </a:cubicBezTo>
                    <a:cubicBezTo>
                      <a:pt x="1016000" y="156005"/>
                      <a:pt x="984123" y="116802"/>
                      <a:pt x="957943" y="102257"/>
                    </a:cubicBezTo>
                    <a:cubicBezTo>
                      <a:pt x="931195" y="87397"/>
                      <a:pt x="870858" y="73229"/>
                      <a:pt x="870858" y="73229"/>
                    </a:cubicBezTo>
                    <a:cubicBezTo>
                      <a:pt x="856344" y="63553"/>
                      <a:pt x="842917" y="52001"/>
                      <a:pt x="827315" y="44200"/>
                    </a:cubicBezTo>
                    <a:cubicBezTo>
                      <a:pt x="738916" y="0"/>
                      <a:pt x="583053" y="40837"/>
                      <a:pt x="522515" y="44200"/>
                    </a:cubicBezTo>
                    <a:cubicBezTo>
                      <a:pt x="512839" y="58714"/>
                      <a:pt x="506614" y="76256"/>
                      <a:pt x="493486" y="87743"/>
                    </a:cubicBezTo>
                    <a:cubicBezTo>
                      <a:pt x="467230" y="110717"/>
                      <a:pt x="435429" y="126447"/>
                      <a:pt x="406400" y="145800"/>
                    </a:cubicBezTo>
                    <a:cubicBezTo>
                      <a:pt x="350125" y="183317"/>
                      <a:pt x="379409" y="169312"/>
                      <a:pt x="319315" y="189343"/>
                    </a:cubicBezTo>
                    <a:lnTo>
                      <a:pt x="145143" y="305457"/>
                    </a:lnTo>
                    <a:lnTo>
                      <a:pt x="101600" y="334486"/>
                    </a:lnTo>
                    <a:lnTo>
                      <a:pt x="58058" y="363514"/>
                    </a:lnTo>
                    <a:cubicBezTo>
                      <a:pt x="21438" y="418443"/>
                      <a:pt x="41364" y="394722"/>
                      <a:pt x="0" y="436086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22534" name="CasellaDiTesto 14"/>
            <p:cNvSpPr txBox="1">
              <a:spLocks noChangeArrowheads="1"/>
            </p:cNvSpPr>
            <p:nvPr/>
          </p:nvSpPr>
          <p:spPr bwMode="auto">
            <a:xfrm>
              <a:off x="2214611" y="2285992"/>
              <a:ext cx="10001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I° settore</a:t>
              </a:r>
            </a:p>
          </p:txBody>
        </p:sp>
        <p:sp>
          <p:nvSpPr>
            <p:cNvPr id="22535" name="CasellaDiTesto 15"/>
            <p:cNvSpPr txBox="1">
              <a:spLocks noChangeArrowheads="1"/>
            </p:cNvSpPr>
            <p:nvPr/>
          </p:nvSpPr>
          <p:spPr bwMode="auto">
            <a:xfrm>
              <a:off x="1428807" y="2857520"/>
              <a:ext cx="10001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II° settore</a:t>
              </a:r>
            </a:p>
          </p:txBody>
        </p:sp>
        <p:sp>
          <p:nvSpPr>
            <p:cNvPr id="22536" name="CasellaDiTesto 16"/>
            <p:cNvSpPr txBox="1">
              <a:spLocks noChangeArrowheads="1"/>
            </p:cNvSpPr>
            <p:nvPr/>
          </p:nvSpPr>
          <p:spPr bwMode="auto">
            <a:xfrm>
              <a:off x="1143049" y="4000528"/>
              <a:ext cx="10001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III° settore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sellaDiTesto 2"/>
          <p:cNvSpPr txBox="1">
            <a:spLocks noChangeArrowheads="1"/>
          </p:cNvSpPr>
          <p:nvPr/>
        </p:nvSpPr>
        <p:spPr bwMode="auto">
          <a:xfrm>
            <a:off x="6227763" y="1268413"/>
            <a:ext cx="27368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schemeClr val="tx1"/>
                </a:solidFill>
              </a:rPr>
              <a:t>I Comprensori di Bonifica (art. 5 LR  79/2012)</a:t>
            </a:r>
          </a:p>
        </p:txBody>
      </p:sp>
      <p:pic>
        <p:nvPicPr>
          <p:cNvPr id="5123" name="Immagine 3" descr="accorpamenti consorzi.jpg"/>
          <p:cNvPicPr>
            <a:picLocks noChangeAspect="1"/>
          </p:cNvPicPr>
          <p:nvPr/>
        </p:nvPicPr>
        <p:blipFill>
          <a:blip r:embed="rId3" cstate="print"/>
          <a:srcRect t="71001" r="26382"/>
          <a:stretch>
            <a:fillRect/>
          </a:stretch>
        </p:blipFill>
        <p:spPr bwMode="auto">
          <a:xfrm>
            <a:off x="0" y="0"/>
            <a:ext cx="6191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553C0-AD79-44A0-956C-1FE713F750B1}" type="slidenum">
              <a:rPr lang="it-IT"/>
              <a:pPr>
                <a:defRPr/>
              </a:pPr>
              <a:t>2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C:\Documents and Settings\j.manetti\Desktop\foto aeree ILARIA maggio 2008\DSCN3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4"/>
          <p:cNvGrpSpPr>
            <a:grpSpLocks/>
          </p:cNvGrpSpPr>
          <p:nvPr/>
        </p:nvGrpSpPr>
        <p:grpSpPr bwMode="auto">
          <a:xfrm>
            <a:off x="0" y="0"/>
            <a:ext cx="9145588" cy="6858000"/>
            <a:chOff x="0" y="-500042"/>
            <a:chExt cx="9145057" cy="6858792"/>
          </a:xfrm>
        </p:grpSpPr>
        <p:pic>
          <p:nvPicPr>
            <p:cNvPr id="23556" name="Picture 3" descr="C:\Documents and Settings\j.manetti\Desktop\foto aeree ILARIA maggio 2008\DSCN346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500042"/>
              <a:ext cx="9145057" cy="6858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57" name="Gruppo 13"/>
            <p:cNvGrpSpPr>
              <a:grpSpLocks/>
            </p:cNvGrpSpPr>
            <p:nvPr/>
          </p:nvGrpSpPr>
          <p:grpSpPr bwMode="auto">
            <a:xfrm>
              <a:off x="2571736" y="3643314"/>
              <a:ext cx="5857916" cy="2246769"/>
              <a:chOff x="2571736" y="3643314"/>
              <a:chExt cx="5857916" cy="2246769"/>
            </a:xfrm>
          </p:grpSpPr>
          <p:sp>
            <p:nvSpPr>
              <p:cNvPr id="23558" name="CasellaDiTesto 6"/>
              <p:cNvSpPr txBox="1">
                <a:spLocks noChangeArrowheads="1"/>
              </p:cNvSpPr>
              <p:nvPr/>
            </p:nvSpPr>
            <p:spPr bwMode="auto">
              <a:xfrm>
                <a:off x="5500694" y="3643314"/>
                <a:ext cx="2928958" cy="2246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2000">
                    <a:solidFill>
                      <a:srgbClr val="FF0000"/>
                    </a:solidFill>
                  </a:rPr>
                  <a:t>Sistema di casse di espansione di Pizzidimnte e delle Pagnelle.</a:t>
                </a:r>
              </a:p>
              <a:p>
                <a:r>
                  <a:rPr lang="it-IT" sz="2000">
                    <a:solidFill>
                      <a:srgbClr val="FF0000"/>
                    </a:solidFill>
                  </a:rPr>
                  <a:t>Particolare sfioro del secondo settore</a:t>
                </a:r>
              </a:p>
              <a:p>
                <a:endParaRPr lang="it-IT" sz="20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3559" name="Connettore 2 11"/>
              <p:cNvCxnSpPr>
                <a:cxnSpLocks noChangeShapeType="1"/>
                <a:stCxn id="23558" idx="1"/>
              </p:cNvCxnSpPr>
              <p:nvPr/>
            </p:nvCxnSpPr>
            <p:spPr bwMode="auto">
              <a:xfrm rot="10800000">
                <a:off x="2571736" y="3643315"/>
                <a:ext cx="2928958" cy="1123385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159.213.63.203\i.mazzoni\foto aeree 10 02 2006\DSCN1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59838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2"/>
          <p:cNvGrpSpPr>
            <a:grpSpLocks/>
          </p:cNvGrpSpPr>
          <p:nvPr/>
        </p:nvGrpSpPr>
        <p:grpSpPr bwMode="auto">
          <a:xfrm>
            <a:off x="1362075" y="1190625"/>
            <a:ext cx="5543550" cy="3844925"/>
            <a:chOff x="1361752" y="1190171"/>
            <a:chExt cx="5544024" cy="3845583"/>
          </a:xfrm>
        </p:grpSpPr>
        <p:sp>
          <p:nvSpPr>
            <p:cNvPr id="9" name="Figura a mano libera 8"/>
            <p:cNvSpPr/>
            <p:nvPr/>
          </p:nvSpPr>
          <p:spPr bwMode="auto">
            <a:xfrm>
              <a:off x="1361752" y="1190171"/>
              <a:ext cx="5544024" cy="3845583"/>
            </a:xfrm>
            <a:custGeom>
              <a:avLst/>
              <a:gdLst>
                <a:gd name="connsiteX0" fmla="*/ 1932991 w 5544024"/>
                <a:gd name="connsiteY0" fmla="*/ 1103086 h 3845583"/>
                <a:gd name="connsiteX1" fmla="*/ 1889448 w 5544024"/>
                <a:gd name="connsiteY1" fmla="*/ 1117600 h 3845583"/>
                <a:gd name="connsiteX2" fmla="*/ 1802362 w 5544024"/>
                <a:gd name="connsiteY2" fmla="*/ 1175658 h 3845583"/>
                <a:gd name="connsiteX3" fmla="*/ 1729791 w 5544024"/>
                <a:gd name="connsiteY3" fmla="*/ 1248229 h 3845583"/>
                <a:gd name="connsiteX4" fmla="*/ 1657219 w 5544024"/>
                <a:gd name="connsiteY4" fmla="*/ 1320800 h 3845583"/>
                <a:gd name="connsiteX5" fmla="*/ 1584648 w 5544024"/>
                <a:gd name="connsiteY5" fmla="*/ 1393372 h 3845583"/>
                <a:gd name="connsiteX6" fmla="*/ 1512077 w 5544024"/>
                <a:gd name="connsiteY6" fmla="*/ 1465943 h 3845583"/>
                <a:gd name="connsiteX7" fmla="*/ 1424991 w 5544024"/>
                <a:gd name="connsiteY7" fmla="*/ 1494972 h 3845583"/>
                <a:gd name="connsiteX8" fmla="*/ 1381448 w 5544024"/>
                <a:gd name="connsiteY8" fmla="*/ 1509486 h 3845583"/>
                <a:gd name="connsiteX9" fmla="*/ 1294362 w 5544024"/>
                <a:gd name="connsiteY9" fmla="*/ 1582058 h 3845583"/>
                <a:gd name="connsiteX10" fmla="*/ 1207277 w 5544024"/>
                <a:gd name="connsiteY10" fmla="*/ 1640115 h 3845583"/>
                <a:gd name="connsiteX11" fmla="*/ 1134705 w 5544024"/>
                <a:gd name="connsiteY11" fmla="*/ 1698172 h 3845583"/>
                <a:gd name="connsiteX12" fmla="*/ 1091162 w 5544024"/>
                <a:gd name="connsiteY12" fmla="*/ 1741715 h 3845583"/>
                <a:gd name="connsiteX13" fmla="*/ 1004077 w 5544024"/>
                <a:gd name="connsiteY13" fmla="*/ 1770743 h 3845583"/>
                <a:gd name="connsiteX14" fmla="*/ 960534 w 5544024"/>
                <a:gd name="connsiteY14" fmla="*/ 1785258 h 3845583"/>
                <a:gd name="connsiteX15" fmla="*/ 858934 w 5544024"/>
                <a:gd name="connsiteY15" fmla="*/ 1814286 h 3845583"/>
                <a:gd name="connsiteX16" fmla="*/ 684762 w 5544024"/>
                <a:gd name="connsiteY16" fmla="*/ 1843315 h 3845583"/>
                <a:gd name="connsiteX17" fmla="*/ 539619 w 5544024"/>
                <a:gd name="connsiteY17" fmla="*/ 1886858 h 3845583"/>
                <a:gd name="connsiteX18" fmla="*/ 452534 w 5544024"/>
                <a:gd name="connsiteY18" fmla="*/ 1944915 h 3845583"/>
                <a:gd name="connsiteX19" fmla="*/ 379962 w 5544024"/>
                <a:gd name="connsiteY19" fmla="*/ 2017486 h 3845583"/>
                <a:gd name="connsiteX20" fmla="*/ 350934 w 5544024"/>
                <a:gd name="connsiteY20" fmla="*/ 2061029 h 3845583"/>
                <a:gd name="connsiteX21" fmla="*/ 263848 w 5544024"/>
                <a:gd name="connsiteY21" fmla="*/ 2119086 h 3845583"/>
                <a:gd name="connsiteX22" fmla="*/ 191277 w 5544024"/>
                <a:gd name="connsiteY22" fmla="*/ 2191658 h 3845583"/>
                <a:gd name="connsiteX23" fmla="*/ 118705 w 5544024"/>
                <a:gd name="connsiteY23" fmla="*/ 2264229 h 3845583"/>
                <a:gd name="connsiteX24" fmla="*/ 89677 w 5544024"/>
                <a:gd name="connsiteY24" fmla="*/ 2307772 h 3845583"/>
                <a:gd name="connsiteX25" fmla="*/ 46134 w 5544024"/>
                <a:gd name="connsiteY25" fmla="*/ 2336800 h 3845583"/>
                <a:gd name="connsiteX26" fmla="*/ 17105 w 5544024"/>
                <a:gd name="connsiteY26" fmla="*/ 2423886 h 3845583"/>
                <a:gd name="connsiteX27" fmla="*/ 2591 w 5544024"/>
                <a:gd name="connsiteY27" fmla="*/ 2467429 h 3845583"/>
                <a:gd name="connsiteX28" fmla="*/ 17105 w 5544024"/>
                <a:gd name="connsiteY28" fmla="*/ 2554515 h 3845583"/>
                <a:gd name="connsiteX29" fmla="*/ 75162 w 5544024"/>
                <a:gd name="connsiteY29" fmla="*/ 2569029 h 3845583"/>
                <a:gd name="connsiteX30" fmla="*/ 118705 w 5544024"/>
                <a:gd name="connsiteY30" fmla="*/ 2583543 h 3845583"/>
                <a:gd name="connsiteX31" fmla="*/ 481562 w 5544024"/>
                <a:gd name="connsiteY31" fmla="*/ 2598058 h 3845583"/>
                <a:gd name="connsiteX32" fmla="*/ 539619 w 5544024"/>
                <a:gd name="connsiteY32" fmla="*/ 2612572 h 3845583"/>
                <a:gd name="connsiteX33" fmla="*/ 670248 w 5544024"/>
                <a:gd name="connsiteY33" fmla="*/ 2656115 h 3845583"/>
                <a:gd name="connsiteX34" fmla="*/ 713791 w 5544024"/>
                <a:gd name="connsiteY34" fmla="*/ 2670629 h 3845583"/>
                <a:gd name="connsiteX35" fmla="*/ 757334 w 5544024"/>
                <a:gd name="connsiteY35" fmla="*/ 2685143 h 3845583"/>
                <a:gd name="connsiteX36" fmla="*/ 902477 w 5544024"/>
                <a:gd name="connsiteY36" fmla="*/ 2699658 h 3845583"/>
                <a:gd name="connsiteX37" fmla="*/ 1483048 w 5544024"/>
                <a:gd name="connsiteY37" fmla="*/ 2728686 h 3845583"/>
                <a:gd name="connsiteX38" fmla="*/ 1613677 w 5544024"/>
                <a:gd name="connsiteY38" fmla="*/ 2743200 h 3845583"/>
                <a:gd name="connsiteX39" fmla="*/ 1729791 w 5544024"/>
                <a:gd name="connsiteY39" fmla="*/ 2786743 h 3845583"/>
                <a:gd name="connsiteX40" fmla="*/ 1816877 w 5544024"/>
                <a:gd name="connsiteY40" fmla="*/ 2844800 h 3845583"/>
                <a:gd name="connsiteX41" fmla="*/ 1918477 w 5544024"/>
                <a:gd name="connsiteY41" fmla="*/ 2873829 h 3845583"/>
                <a:gd name="connsiteX42" fmla="*/ 1962019 w 5544024"/>
                <a:gd name="connsiteY42" fmla="*/ 2902858 h 3845583"/>
                <a:gd name="connsiteX43" fmla="*/ 2020077 w 5544024"/>
                <a:gd name="connsiteY43" fmla="*/ 2931886 h 3845583"/>
                <a:gd name="connsiteX44" fmla="*/ 2107162 w 5544024"/>
                <a:gd name="connsiteY44" fmla="*/ 2989943 h 3845583"/>
                <a:gd name="connsiteX45" fmla="*/ 2237791 w 5544024"/>
                <a:gd name="connsiteY45" fmla="*/ 3048000 h 3845583"/>
                <a:gd name="connsiteX46" fmla="*/ 2324877 w 5544024"/>
                <a:gd name="connsiteY46" fmla="*/ 3077029 h 3845583"/>
                <a:gd name="connsiteX47" fmla="*/ 2368419 w 5544024"/>
                <a:gd name="connsiteY47" fmla="*/ 3091543 h 3845583"/>
                <a:gd name="connsiteX48" fmla="*/ 2426477 w 5544024"/>
                <a:gd name="connsiteY48" fmla="*/ 3106058 h 3845583"/>
                <a:gd name="connsiteX49" fmla="*/ 2470019 w 5544024"/>
                <a:gd name="connsiteY49" fmla="*/ 3135086 h 3845583"/>
                <a:gd name="connsiteX50" fmla="*/ 2629677 w 5544024"/>
                <a:gd name="connsiteY50" fmla="*/ 3164115 h 3845583"/>
                <a:gd name="connsiteX51" fmla="*/ 2818362 w 5544024"/>
                <a:gd name="connsiteY51" fmla="*/ 3207658 h 3845583"/>
                <a:gd name="connsiteX52" fmla="*/ 3195734 w 5544024"/>
                <a:gd name="connsiteY52" fmla="*/ 3222172 h 3845583"/>
                <a:gd name="connsiteX53" fmla="*/ 3355391 w 5544024"/>
                <a:gd name="connsiteY53" fmla="*/ 3236686 h 3845583"/>
                <a:gd name="connsiteX54" fmla="*/ 3471505 w 5544024"/>
                <a:gd name="connsiteY54" fmla="*/ 3265715 h 3845583"/>
                <a:gd name="connsiteX55" fmla="*/ 3631162 w 5544024"/>
                <a:gd name="connsiteY55" fmla="*/ 3294743 h 3845583"/>
                <a:gd name="connsiteX56" fmla="*/ 3761791 w 5544024"/>
                <a:gd name="connsiteY56" fmla="*/ 3338286 h 3845583"/>
                <a:gd name="connsiteX57" fmla="*/ 3805334 w 5544024"/>
                <a:gd name="connsiteY57" fmla="*/ 3352800 h 3845583"/>
                <a:gd name="connsiteX58" fmla="*/ 3906934 w 5544024"/>
                <a:gd name="connsiteY58" fmla="*/ 3381829 h 3845583"/>
                <a:gd name="connsiteX59" fmla="*/ 4037562 w 5544024"/>
                <a:gd name="connsiteY59" fmla="*/ 3439886 h 3845583"/>
                <a:gd name="connsiteX60" fmla="*/ 4081105 w 5544024"/>
                <a:gd name="connsiteY60" fmla="*/ 3454400 h 3845583"/>
                <a:gd name="connsiteX61" fmla="*/ 4124648 w 5544024"/>
                <a:gd name="connsiteY61" fmla="*/ 3483429 h 3845583"/>
                <a:gd name="connsiteX62" fmla="*/ 4211734 w 5544024"/>
                <a:gd name="connsiteY62" fmla="*/ 3512458 h 3845583"/>
                <a:gd name="connsiteX63" fmla="*/ 4298819 w 5544024"/>
                <a:gd name="connsiteY63" fmla="*/ 3541486 h 3845583"/>
                <a:gd name="connsiteX64" fmla="*/ 4385905 w 5544024"/>
                <a:gd name="connsiteY64" fmla="*/ 3570515 h 3845583"/>
                <a:gd name="connsiteX65" fmla="*/ 4516534 w 5544024"/>
                <a:gd name="connsiteY65" fmla="*/ 3628572 h 3845583"/>
                <a:gd name="connsiteX66" fmla="*/ 4560077 w 5544024"/>
                <a:gd name="connsiteY66" fmla="*/ 3643086 h 3845583"/>
                <a:gd name="connsiteX67" fmla="*/ 4603619 w 5544024"/>
                <a:gd name="connsiteY67" fmla="*/ 3672115 h 3845583"/>
                <a:gd name="connsiteX68" fmla="*/ 4647162 w 5544024"/>
                <a:gd name="connsiteY68" fmla="*/ 3686629 h 3845583"/>
                <a:gd name="connsiteX69" fmla="*/ 4734248 w 5544024"/>
                <a:gd name="connsiteY69" fmla="*/ 3744686 h 3845583"/>
                <a:gd name="connsiteX70" fmla="*/ 4821334 w 5544024"/>
                <a:gd name="connsiteY70" fmla="*/ 3773715 h 3845583"/>
                <a:gd name="connsiteX71" fmla="*/ 4864877 w 5544024"/>
                <a:gd name="connsiteY71" fmla="*/ 3788229 h 3845583"/>
                <a:gd name="connsiteX72" fmla="*/ 5068077 w 5544024"/>
                <a:gd name="connsiteY72" fmla="*/ 2380343 h 3845583"/>
                <a:gd name="connsiteX73" fmla="*/ 5024534 w 5544024"/>
                <a:gd name="connsiteY73" fmla="*/ 2177143 h 3845583"/>
                <a:gd name="connsiteX74" fmla="*/ 5010019 w 5544024"/>
                <a:gd name="connsiteY74" fmla="*/ 2133600 h 3845583"/>
                <a:gd name="connsiteX75" fmla="*/ 4980991 w 5544024"/>
                <a:gd name="connsiteY75" fmla="*/ 2090058 h 3845583"/>
                <a:gd name="connsiteX76" fmla="*/ 4966477 w 5544024"/>
                <a:gd name="connsiteY76" fmla="*/ 2046515 h 3845583"/>
                <a:gd name="connsiteX77" fmla="*/ 4937448 w 5544024"/>
                <a:gd name="connsiteY77" fmla="*/ 2002972 h 3845583"/>
                <a:gd name="connsiteX78" fmla="*/ 4908419 w 5544024"/>
                <a:gd name="connsiteY78" fmla="*/ 1915886 h 3845583"/>
                <a:gd name="connsiteX79" fmla="*/ 4893905 w 5544024"/>
                <a:gd name="connsiteY79" fmla="*/ 1872343 h 3845583"/>
                <a:gd name="connsiteX80" fmla="*/ 4879391 w 5544024"/>
                <a:gd name="connsiteY80" fmla="*/ 1828800 h 3845583"/>
                <a:gd name="connsiteX81" fmla="*/ 4893905 w 5544024"/>
                <a:gd name="connsiteY81" fmla="*/ 812800 h 3845583"/>
                <a:gd name="connsiteX82" fmla="*/ 4908419 w 5544024"/>
                <a:gd name="connsiteY82" fmla="*/ 769258 h 3845583"/>
                <a:gd name="connsiteX83" fmla="*/ 5082591 w 5544024"/>
                <a:gd name="connsiteY83" fmla="*/ 754743 h 3845583"/>
                <a:gd name="connsiteX84" fmla="*/ 5068077 w 5544024"/>
                <a:gd name="connsiteY84" fmla="*/ 406400 h 3845583"/>
                <a:gd name="connsiteX85" fmla="*/ 5053562 w 5544024"/>
                <a:gd name="connsiteY85" fmla="*/ 362858 h 3845583"/>
                <a:gd name="connsiteX86" fmla="*/ 4966477 w 5544024"/>
                <a:gd name="connsiteY86" fmla="*/ 304800 h 3845583"/>
                <a:gd name="connsiteX87" fmla="*/ 4835848 w 5544024"/>
                <a:gd name="connsiteY87" fmla="*/ 246743 h 3845583"/>
                <a:gd name="connsiteX88" fmla="*/ 4792305 w 5544024"/>
                <a:gd name="connsiteY88" fmla="*/ 232229 h 3845583"/>
                <a:gd name="connsiteX89" fmla="*/ 4748762 w 5544024"/>
                <a:gd name="connsiteY89" fmla="*/ 217715 h 3845583"/>
                <a:gd name="connsiteX90" fmla="*/ 4502019 w 5544024"/>
                <a:gd name="connsiteY90" fmla="*/ 203200 h 3845583"/>
                <a:gd name="connsiteX91" fmla="*/ 4356877 w 5544024"/>
                <a:gd name="connsiteY91" fmla="*/ 188686 h 3845583"/>
                <a:gd name="connsiteX92" fmla="*/ 4240762 w 5544024"/>
                <a:gd name="connsiteY92" fmla="*/ 174172 h 3845583"/>
                <a:gd name="connsiteX93" fmla="*/ 3994019 w 5544024"/>
                <a:gd name="connsiteY93" fmla="*/ 145143 h 3845583"/>
                <a:gd name="connsiteX94" fmla="*/ 3906934 w 5544024"/>
                <a:gd name="connsiteY94" fmla="*/ 130629 h 3845583"/>
                <a:gd name="connsiteX95" fmla="*/ 3805334 w 5544024"/>
                <a:gd name="connsiteY95" fmla="*/ 116115 h 3845583"/>
                <a:gd name="connsiteX96" fmla="*/ 3718248 w 5544024"/>
                <a:gd name="connsiteY96" fmla="*/ 101600 h 3845583"/>
                <a:gd name="connsiteX97" fmla="*/ 3602134 w 5544024"/>
                <a:gd name="connsiteY97" fmla="*/ 87086 h 3845583"/>
                <a:gd name="connsiteX98" fmla="*/ 3500534 w 5544024"/>
                <a:gd name="connsiteY98" fmla="*/ 72572 h 3845583"/>
                <a:gd name="connsiteX99" fmla="*/ 2934477 w 5544024"/>
                <a:gd name="connsiteY99" fmla="*/ 29029 h 3845583"/>
                <a:gd name="connsiteX100" fmla="*/ 2702248 w 5544024"/>
                <a:gd name="connsiteY100" fmla="*/ 0 h 3845583"/>
                <a:gd name="connsiteX101" fmla="*/ 2513562 w 5544024"/>
                <a:gd name="connsiteY101" fmla="*/ 14515 h 3845583"/>
                <a:gd name="connsiteX102" fmla="*/ 2470019 w 5544024"/>
                <a:gd name="connsiteY102" fmla="*/ 43543 h 3845583"/>
                <a:gd name="connsiteX103" fmla="*/ 2484534 w 5544024"/>
                <a:gd name="connsiteY103" fmla="*/ 290286 h 3845583"/>
                <a:gd name="connsiteX104" fmla="*/ 2470019 w 5544024"/>
                <a:gd name="connsiteY104" fmla="*/ 696686 h 3845583"/>
                <a:gd name="connsiteX105" fmla="*/ 2353905 w 5544024"/>
                <a:gd name="connsiteY105" fmla="*/ 769258 h 3845583"/>
                <a:gd name="connsiteX106" fmla="*/ 2223277 w 5544024"/>
                <a:gd name="connsiteY106" fmla="*/ 798286 h 3845583"/>
                <a:gd name="connsiteX107" fmla="*/ 2136191 w 5544024"/>
                <a:gd name="connsiteY107" fmla="*/ 827315 h 3845583"/>
                <a:gd name="connsiteX108" fmla="*/ 2092648 w 5544024"/>
                <a:gd name="connsiteY108" fmla="*/ 856343 h 3845583"/>
                <a:gd name="connsiteX109" fmla="*/ 2063619 w 5544024"/>
                <a:gd name="connsiteY109" fmla="*/ 899886 h 3845583"/>
                <a:gd name="connsiteX110" fmla="*/ 1976534 w 5544024"/>
                <a:gd name="connsiteY110" fmla="*/ 943429 h 3845583"/>
                <a:gd name="connsiteX111" fmla="*/ 1903962 w 5544024"/>
                <a:gd name="connsiteY111" fmla="*/ 1016000 h 3845583"/>
                <a:gd name="connsiteX112" fmla="*/ 1874934 w 5544024"/>
                <a:gd name="connsiteY112" fmla="*/ 1059543 h 3845583"/>
                <a:gd name="connsiteX113" fmla="*/ 1860419 w 5544024"/>
                <a:gd name="connsiteY113" fmla="*/ 1103086 h 384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544024" h="3845583">
                  <a:moveTo>
                    <a:pt x="1932991" y="1103086"/>
                  </a:moveTo>
                  <a:cubicBezTo>
                    <a:pt x="1918477" y="1107924"/>
                    <a:pt x="1902822" y="1110170"/>
                    <a:pt x="1889448" y="1117600"/>
                  </a:cubicBezTo>
                  <a:cubicBezTo>
                    <a:pt x="1858950" y="1134543"/>
                    <a:pt x="1802362" y="1175658"/>
                    <a:pt x="1802362" y="1175658"/>
                  </a:cubicBezTo>
                  <a:cubicBezTo>
                    <a:pt x="1724955" y="1291768"/>
                    <a:pt x="1826552" y="1151468"/>
                    <a:pt x="1729791" y="1248229"/>
                  </a:cubicBezTo>
                  <a:cubicBezTo>
                    <a:pt x="1633033" y="1344987"/>
                    <a:pt x="1773329" y="1243395"/>
                    <a:pt x="1657219" y="1320800"/>
                  </a:cubicBezTo>
                  <a:cubicBezTo>
                    <a:pt x="1579814" y="1436910"/>
                    <a:pt x="1681406" y="1296614"/>
                    <a:pt x="1584648" y="1393372"/>
                  </a:cubicBezTo>
                  <a:cubicBezTo>
                    <a:pt x="1534333" y="1443687"/>
                    <a:pt x="1581743" y="1434980"/>
                    <a:pt x="1512077" y="1465943"/>
                  </a:cubicBezTo>
                  <a:cubicBezTo>
                    <a:pt x="1484115" y="1478370"/>
                    <a:pt x="1454020" y="1485296"/>
                    <a:pt x="1424991" y="1494972"/>
                  </a:cubicBezTo>
                  <a:lnTo>
                    <a:pt x="1381448" y="1509486"/>
                  </a:lnTo>
                  <a:cubicBezTo>
                    <a:pt x="1225849" y="1613220"/>
                    <a:pt x="1461998" y="1451674"/>
                    <a:pt x="1294362" y="1582058"/>
                  </a:cubicBezTo>
                  <a:cubicBezTo>
                    <a:pt x="1266823" y="1603477"/>
                    <a:pt x="1207277" y="1640115"/>
                    <a:pt x="1207277" y="1640115"/>
                  </a:cubicBezTo>
                  <a:cubicBezTo>
                    <a:pt x="1142354" y="1737498"/>
                    <a:pt x="1218834" y="1642086"/>
                    <a:pt x="1134705" y="1698172"/>
                  </a:cubicBezTo>
                  <a:cubicBezTo>
                    <a:pt x="1117626" y="1709558"/>
                    <a:pt x="1109105" y="1731747"/>
                    <a:pt x="1091162" y="1741715"/>
                  </a:cubicBezTo>
                  <a:cubicBezTo>
                    <a:pt x="1064414" y="1756575"/>
                    <a:pt x="1033105" y="1761067"/>
                    <a:pt x="1004077" y="1770743"/>
                  </a:cubicBezTo>
                  <a:lnTo>
                    <a:pt x="960534" y="1785258"/>
                  </a:lnTo>
                  <a:cubicBezTo>
                    <a:pt x="922031" y="1798092"/>
                    <a:pt x="900588" y="1806476"/>
                    <a:pt x="858934" y="1814286"/>
                  </a:cubicBezTo>
                  <a:cubicBezTo>
                    <a:pt x="801084" y="1825133"/>
                    <a:pt x="741863" y="1829040"/>
                    <a:pt x="684762" y="1843315"/>
                  </a:cubicBezTo>
                  <a:cubicBezTo>
                    <a:pt x="652306" y="1851429"/>
                    <a:pt x="560823" y="1872722"/>
                    <a:pt x="539619" y="1886858"/>
                  </a:cubicBezTo>
                  <a:lnTo>
                    <a:pt x="452534" y="1944915"/>
                  </a:lnTo>
                  <a:cubicBezTo>
                    <a:pt x="375120" y="2061034"/>
                    <a:pt x="476728" y="1920720"/>
                    <a:pt x="379962" y="2017486"/>
                  </a:cubicBezTo>
                  <a:cubicBezTo>
                    <a:pt x="367627" y="2029821"/>
                    <a:pt x="364062" y="2049542"/>
                    <a:pt x="350934" y="2061029"/>
                  </a:cubicBezTo>
                  <a:cubicBezTo>
                    <a:pt x="324678" y="2084003"/>
                    <a:pt x="263848" y="2119086"/>
                    <a:pt x="263848" y="2119086"/>
                  </a:cubicBezTo>
                  <a:cubicBezTo>
                    <a:pt x="186439" y="2235198"/>
                    <a:pt x="288036" y="2094899"/>
                    <a:pt x="191277" y="2191658"/>
                  </a:cubicBezTo>
                  <a:cubicBezTo>
                    <a:pt x="94518" y="2288417"/>
                    <a:pt x="234817" y="2186820"/>
                    <a:pt x="118705" y="2264229"/>
                  </a:cubicBezTo>
                  <a:cubicBezTo>
                    <a:pt x="109029" y="2278743"/>
                    <a:pt x="102012" y="2295437"/>
                    <a:pt x="89677" y="2307772"/>
                  </a:cubicBezTo>
                  <a:cubicBezTo>
                    <a:pt x="77342" y="2320107"/>
                    <a:pt x="55379" y="2322008"/>
                    <a:pt x="46134" y="2336800"/>
                  </a:cubicBezTo>
                  <a:cubicBezTo>
                    <a:pt x="29916" y="2362748"/>
                    <a:pt x="26781" y="2394857"/>
                    <a:pt x="17105" y="2423886"/>
                  </a:cubicBezTo>
                  <a:lnTo>
                    <a:pt x="2591" y="2467429"/>
                  </a:lnTo>
                  <a:cubicBezTo>
                    <a:pt x="7429" y="2496458"/>
                    <a:pt x="0" y="2530568"/>
                    <a:pt x="17105" y="2554515"/>
                  </a:cubicBezTo>
                  <a:cubicBezTo>
                    <a:pt x="28699" y="2570747"/>
                    <a:pt x="55982" y="2563549"/>
                    <a:pt x="75162" y="2569029"/>
                  </a:cubicBezTo>
                  <a:cubicBezTo>
                    <a:pt x="89873" y="2573232"/>
                    <a:pt x="103444" y="2582453"/>
                    <a:pt x="118705" y="2583543"/>
                  </a:cubicBezTo>
                  <a:cubicBezTo>
                    <a:pt x="239446" y="2592168"/>
                    <a:pt x="360610" y="2593220"/>
                    <a:pt x="481562" y="2598058"/>
                  </a:cubicBezTo>
                  <a:cubicBezTo>
                    <a:pt x="500914" y="2602896"/>
                    <a:pt x="520512" y="2606840"/>
                    <a:pt x="539619" y="2612572"/>
                  </a:cubicBezTo>
                  <a:cubicBezTo>
                    <a:pt x="539704" y="2612597"/>
                    <a:pt x="648435" y="2648844"/>
                    <a:pt x="670248" y="2656115"/>
                  </a:cubicBezTo>
                  <a:lnTo>
                    <a:pt x="713791" y="2670629"/>
                  </a:lnTo>
                  <a:cubicBezTo>
                    <a:pt x="728305" y="2675467"/>
                    <a:pt x="742111" y="2683621"/>
                    <a:pt x="757334" y="2685143"/>
                  </a:cubicBezTo>
                  <a:cubicBezTo>
                    <a:pt x="805715" y="2689981"/>
                    <a:pt x="853944" y="2696717"/>
                    <a:pt x="902477" y="2699658"/>
                  </a:cubicBezTo>
                  <a:cubicBezTo>
                    <a:pt x="1218735" y="2718825"/>
                    <a:pt x="1199000" y="2706837"/>
                    <a:pt x="1483048" y="2728686"/>
                  </a:cubicBezTo>
                  <a:cubicBezTo>
                    <a:pt x="1526730" y="2732046"/>
                    <a:pt x="1570134" y="2738362"/>
                    <a:pt x="1613677" y="2743200"/>
                  </a:cubicBezTo>
                  <a:cubicBezTo>
                    <a:pt x="1672730" y="2757964"/>
                    <a:pt x="1675579" y="2754216"/>
                    <a:pt x="1729791" y="2786743"/>
                  </a:cubicBezTo>
                  <a:cubicBezTo>
                    <a:pt x="1759707" y="2804693"/>
                    <a:pt x="1783031" y="2836338"/>
                    <a:pt x="1816877" y="2844800"/>
                  </a:cubicBezTo>
                  <a:cubicBezTo>
                    <a:pt x="1889777" y="2863026"/>
                    <a:pt x="1856010" y="2853007"/>
                    <a:pt x="1918477" y="2873829"/>
                  </a:cubicBezTo>
                  <a:cubicBezTo>
                    <a:pt x="1932991" y="2883505"/>
                    <a:pt x="1946873" y="2894203"/>
                    <a:pt x="1962019" y="2902858"/>
                  </a:cubicBezTo>
                  <a:cubicBezTo>
                    <a:pt x="1980805" y="2913593"/>
                    <a:pt x="2002470" y="2919310"/>
                    <a:pt x="2020077" y="2931886"/>
                  </a:cubicBezTo>
                  <a:cubicBezTo>
                    <a:pt x="2115211" y="2999838"/>
                    <a:pt x="2013755" y="2958808"/>
                    <a:pt x="2107162" y="2989943"/>
                  </a:cubicBezTo>
                  <a:cubicBezTo>
                    <a:pt x="2176166" y="3035946"/>
                    <a:pt x="2134154" y="3013454"/>
                    <a:pt x="2237791" y="3048000"/>
                  </a:cubicBezTo>
                  <a:lnTo>
                    <a:pt x="2324877" y="3077029"/>
                  </a:lnTo>
                  <a:cubicBezTo>
                    <a:pt x="2339391" y="3081867"/>
                    <a:pt x="2353577" y="3087832"/>
                    <a:pt x="2368419" y="3091543"/>
                  </a:cubicBezTo>
                  <a:lnTo>
                    <a:pt x="2426477" y="3106058"/>
                  </a:lnTo>
                  <a:cubicBezTo>
                    <a:pt x="2440991" y="3115734"/>
                    <a:pt x="2453686" y="3128961"/>
                    <a:pt x="2470019" y="3135086"/>
                  </a:cubicBezTo>
                  <a:cubicBezTo>
                    <a:pt x="2488670" y="3142080"/>
                    <a:pt x="2617006" y="3161400"/>
                    <a:pt x="2629677" y="3164115"/>
                  </a:cubicBezTo>
                  <a:cubicBezTo>
                    <a:pt x="2639702" y="3166263"/>
                    <a:pt x="2787069" y="3205639"/>
                    <a:pt x="2818362" y="3207658"/>
                  </a:cubicBezTo>
                  <a:cubicBezTo>
                    <a:pt x="2943984" y="3215763"/>
                    <a:pt x="3069943" y="3217334"/>
                    <a:pt x="3195734" y="3222172"/>
                  </a:cubicBezTo>
                  <a:cubicBezTo>
                    <a:pt x="3248953" y="3227010"/>
                    <a:pt x="3302606" y="3228352"/>
                    <a:pt x="3355391" y="3236686"/>
                  </a:cubicBezTo>
                  <a:cubicBezTo>
                    <a:pt x="3394799" y="3242908"/>
                    <a:pt x="3432384" y="3257891"/>
                    <a:pt x="3471505" y="3265715"/>
                  </a:cubicBezTo>
                  <a:cubicBezTo>
                    <a:pt x="3572934" y="3286000"/>
                    <a:pt x="3519743" y="3276173"/>
                    <a:pt x="3631162" y="3294743"/>
                  </a:cubicBezTo>
                  <a:lnTo>
                    <a:pt x="3761791" y="3338286"/>
                  </a:lnTo>
                  <a:cubicBezTo>
                    <a:pt x="3776305" y="3343124"/>
                    <a:pt x="3790491" y="3349089"/>
                    <a:pt x="3805334" y="3352800"/>
                  </a:cubicBezTo>
                  <a:cubicBezTo>
                    <a:pt x="3878234" y="3371026"/>
                    <a:pt x="3844467" y="3361007"/>
                    <a:pt x="3906934" y="3381829"/>
                  </a:cubicBezTo>
                  <a:cubicBezTo>
                    <a:pt x="3975936" y="3427831"/>
                    <a:pt x="3933928" y="3405342"/>
                    <a:pt x="4037562" y="3439886"/>
                  </a:cubicBezTo>
                  <a:lnTo>
                    <a:pt x="4081105" y="3454400"/>
                  </a:lnTo>
                  <a:cubicBezTo>
                    <a:pt x="4095619" y="3464076"/>
                    <a:pt x="4108707" y="3476344"/>
                    <a:pt x="4124648" y="3483429"/>
                  </a:cubicBezTo>
                  <a:cubicBezTo>
                    <a:pt x="4152610" y="3495857"/>
                    <a:pt x="4182705" y="3502782"/>
                    <a:pt x="4211734" y="3512458"/>
                  </a:cubicBezTo>
                  <a:lnTo>
                    <a:pt x="4298819" y="3541486"/>
                  </a:lnTo>
                  <a:cubicBezTo>
                    <a:pt x="4298824" y="3541488"/>
                    <a:pt x="4385901" y="3570512"/>
                    <a:pt x="4385905" y="3570515"/>
                  </a:cubicBezTo>
                  <a:cubicBezTo>
                    <a:pt x="4454907" y="3616516"/>
                    <a:pt x="4412900" y="3594027"/>
                    <a:pt x="4516534" y="3628572"/>
                  </a:cubicBezTo>
                  <a:lnTo>
                    <a:pt x="4560077" y="3643086"/>
                  </a:lnTo>
                  <a:cubicBezTo>
                    <a:pt x="4574591" y="3652762"/>
                    <a:pt x="4588017" y="3664314"/>
                    <a:pt x="4603619" y="3672115"/>
                  </a:cubicBezTo>
                  <a:cubicBezTo>
                    <a:pt x="4617303" y="3678957"/>
                    <a:pt x="4633788" y="3679199"/>
                    <a:pt x="4647162" y="3686629"/>
                  </a:cubicBezTo>
                  <a:cubicBezTo>
                    <a:pt x="4677660" y="3703572"/>
                    <a:pt x="4701150" y="3733653"/>
                    <a:pt x="4734248" y="3744686"/>
                  </a:cubicBezTo>
                  <a:lnTo>
                    <a:pt x="4821334" y="3773715"/>
                  </a:lnTo>
                  <a:lnTo>
                    <a:pt x="4864877" y="3788229"/>
                  </a:lnTo>
                  <a:cubicBezTo>
                    <a:pt x="5544024" y="3742953"/>
                    <a:pt x="5096255" y="3845583"/>
                    <a:pt x="5068077" y="2380343"/>
                  </a:cubicBezTo>
                  <a:cubicBezTo>
                    <a:pt x="5066209" y="2283197"/>
                    <a:pt x="5052998" y="2262535"/>
                    <a:pt x="5024534" y="2177143"/>
                  </a:cubicBezTo>
                  <a:cubicBezTo>
                    <a:pt x="5019696" y="2162629"/>
                    <a:pt x="5018506" y="2146330"/>
                    <a:pt x="5010019" y="2133600"/>
                  </a:cubicBezTo>
                  <a:lnTo>
                    <a:pt x="4980991" y="2090058"/>
                  </a:lnTo>
                  <a:cubicBezTo>
                    <a:pt x="4976153" y="2075544"/>
                    <a:pt x="4973319" y="2060199"/>
                    <a:pt x="4966477" y="2046515"/>
                  </a:cubicBezTo>
                  <a:cubicBezTo>
                    <a:pt x="4958676" y="2030913"/>
                    <a:pt x="4944533" y="2018913"/>
                    <a:pt x="4937448" y="2002972"/>
                  </a:cubicBezTo>
                  <a:cubicBezTo>
                    <a:pt x="4925020" y="1975010"/>
                    <a:pt x="4918095" y="1944915"/>
                    <a:pt x="4908419" y="1915886"/>
                  </a:cubicBezTo>
                  <a:lnTo>
                    <a:pt x="4893905" y="1872343"/>
                  </a:lnTo>
                  <a:lnTo>
                    <a:pt x="4879391" y="1828800"/>
                  </a:lnTo>
                  <a:cubicBezTo>
                    <a:pt x="4884229" y="1490133"/>
                    <a:pt x="4884629" y="1151374"/>
                    <a:pt x="4893905" y="812800"/>
                  </a:cubicBezTo>
                  <a:cubicBezTo>
                    <a:pt x="4894324" y="797507"/>
                    <a:pt x="4893796" y="773757"/>
                    <a:pt x="4908419" y="769258"/>
                  </a:cubicBezTo>
                  <a:cubicBezTo>
                    <a:pt x="4964101" y="752125"/>
                    <a:pt x="5024534" y="759581"/>
                    <a:pt x="5082591" y="754743"/>
                  </a:cubicBezTo>
                  <a:cubicBezTo>
                    <a:pt x="5077753" y="638629"/>
                    <a:pt x="5076662" y="522298"/>
                    <a:pt x="5068077" y="406400"/>
                  </a:cubicBezTo>
                  <a:cubicBezTo>
                    <a:pt x="5066947" y="391143"/>
                    <a:pt x="5064380" y="373676"/>
                    <a:pt x="5053562" y="362858"/>
                  </a:cubicBezTo>
                  <a:cubicBezTo>
                    <a:pt x="5028892" y="338188"/>
                    <a:pt x="4995505" y="324152"/>
                    <a:pt x="4966477" y="304800"/>
                  </a:cubicBezTo>
                  <a:cubicBezTo>
                    <a:pt x="4897479" y="258801"/>
                    <a:pt x="4939474" y="281285"/>
                    <a:pt x="4835848" y="246743"/>
                  </a:cubicBezTo>
                  <a:lnTo>
                    <a:pt x="4792305" y="232229"/>
                  </a:lnTo>
                  <a:cubicBezTo>
                    <a:pt x="4777791" y="227391"/>
                    <a:pt x="4764035" y="218613"/>
                    <a:pt x="4748762" y="217715"/>
                  </a:cubicBezTo>
                  <a:lnTo>
                    <a:pt x="4502019" y="203200"/>
                  </a:lnTo>
                  <a:cubicBezTo>
                    <a:pt x="4453530" y="199608"/>
                    <a:pt x="4405202" y="194055"/>
                    <a:pt x="4356877" y="188686"/>
                  </a:cubicBezTo>
                  <a:cubicBezTo>
                    <a:pt x="4318109" y="184379"/>
                    <a:pt x="4279530" y="178479"/>
                    <a:pt x="4240762" y="174172"/>
                  </a:cubicBezTo>
                  <a:cubicBezTo>
                    <a:pt x="4069694" y="155165"/>
                    <a:pt x="4138043" y="167301"/>
                    <a:pt x="3994019" y="145143"/>
                  </a:cubicBezTo>
                  <a:cubicBezTo>
                    <a:pt x="3964932" y="140668"/>
                    <a:pt x="3936021" y="135104"/>
                    <a:pt x="3906934" y="130629"/>
                  </a:cubicBezTo>
                  <a:cubicBezTo>
                    <a:pt x="3873121" y="125427"/>
                    <a:pt x="3839147" y="121317"/>
                    <a:pt x="3805334" y="116115"/>
                  </a:cubicBezTo>
                  <a:cubicBezTo>
                    <a:pt x="3776247" y="111640"/>
                    <a:pt x="3747381" y="105762"/>
                    <a:pt x="3718248" y="101600"/>
                  </a:cubicBezTo>
                  <a:cubicBezTo>
                    <a:pt x="3679634" y="96084"/>
                    <a:pt x="3640798" y="92241"/>
                    <a:pt x="3602134" y="87086"/>
                  </a:cubicBezTo>
                  <a:cubicBezTo>
                    <a:pt x="3568224" y="82565"/>
                    <a:pt x="3534626" y="75413"/>
                    <a:pt x="3500534" y="72572"/>
                  </a:cubicBezTo>
                  <a:cubicBezTo>
                    <a:pt x="3216545" y="48906"/>
                    <a:pt x="3155451" y="54526"/>
                    <a:pt x="2934477" y="29029"/>
                  </a:cubicBezTo>
                  <a:lnTo>
                    <a:pt x="2702248" y="0"/>
                  </a:lnTo>
                  <a:cubicBezTo>
                    <a:pt x="2639353" y="4838"/>
                    <a:pt x="2575563" y="2890"/>
                    <a:pt x="2513562" y="14515"/>
                  </a:cubicBezTo>
                  <a:cubicBezTo>
                    <a:pt x="2496417" y="17730"/>
                    <a:pt x="2471845" y="26195"/>
                    <a:pt x="2470019" y="43543"/>
                  </a:cubicBezTo>
                  <a:cubicBezTo>
                    <a:pt x="2461394" y="125480"/>
                    <a:pt x="2479696" y="208038"/>
                    <a:pt x="2484534" y="290286"/>
                  </a:cubicBezTo>
                  <a:cubicBezTo>
                    <a:pt x="2479696" y="425753"/>
                    <a:pt x="2483076" y="561763"/>
                    <a:pt x="2470019" y="696686"/>
                  </a:cubicBezTo>
                  <a:cubicBezTo>
                    <a:pt x="2464895" y="749636"/>
                    <a:pt x="2385837" y="762872"/>
                    <a:pt x="2353905" y="769258"/>
                  </a:cubicBezTo>
                  <a:cubicBezTo>
                    <a:pt x="2312475" y="777544"/>
                    <a:pt x="2264269" y="785988"/>
                    <a:pt x="2223277" y="798286"/>
                  </a:cubicBezTo>
                  <a:cubicBezTo>
                    <a:pt x="2193969" y="807079"/>
                    <a:pt x="2161651" y="810342"/>
                    <a:pt x="2136191" y="827315"/>
                  </a:cubicBezTo>
                  <a:lnTo>
                    <a:pt x="2092648" y="856343"/>
                  </a:lnTo>
                  <a:cubicBezTo>
                    <a:pt x="2082972" y="870857"/>
                    <a:pt x="2075954" y="887551"/>
                    <a:pt x="2063619" y="899886"/>
                  </a:cubicBezTo>
                  <a:cubicBezTo>
                    <a:pt x="2035481" y="928024"/>
                    <a:pt x="2011950" y="931624"/>
                    <a:pt x="1976534" y="943429"/>
                  </a:cubicBezTo>
                  <a:cubicBezTo>
                    <a:pt x="1899120" y="1059548"/>
                    <a:pt x="2000728" y="919234"/>
                    <a:pt x="1903962" y="1016000"/>
                  </a:cubicBezTo>
                  <a:cubicBezTo>
                    <a:pt x="1891627" y="1028335"/>
                    <a:pt x="1882735" y="1043941"/>
                    <a:pt x="1874934" y="1059543"/>
                  </a:cubicBezTo>
                  <a:cubicBezTo>
                    <a:pt x="1868092" y="1073227"/>
                    <a:pt x="1860419" y="1103086"/>
                    <a:pt x="1860419" y="1103086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>
              <a:softEdge rad="12700"/>
            </a:effectLst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it-IT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24584" name="CasellaDiTesto 9"/>
            <p:cNvSpPr txBox="1">
              <a:spLocks noChangeArrowheads="1"/>
            </p:cNvSpPr>
            <p:nvPr/>
          </p:nvSpPr>
          <p:spPr bwMode="auto">
            <a:xfrm>
              <a:off x="3286116" y="2786058"/>
              <a:ext cx="19288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Area allagabile</a:t>
              </a:r>
            </a:p>
          </p:txBody>
        </p:sp>
      </p:grpSp>
      <p:sp>
        <p:nvSpPr>
          <p:cNvPr id="24580" name="CasellaDiTesto 13"/>
          <p:cNvSpPr txBox="1">
            <a:spLocks noChangeArrowheads="1"/>
          </p:cNvSpPr>
          <p:nvPr/>
        </p:nvSpPr>
        <p:spPr bwMode="auto">
          <a:xfrm>
            <a:off x="1357313" y="5000625"/>
            <a:ext cx="2857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FF0000"/>
                </a:solidFill>
              </a:rPr>
              <a:t>Cassa di espansione delle Pagnelle in sinistra del torrente Marinella di Travalle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T. Marina</a:t>
            </a:r>
          </a:p>
        </p:txBody>
      </p:sp>
      <p:pic>
        <p:nvPicPr>
          <p:cNvPr id="25603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CasellaDiTesto 10"/>
          <p:cNvSpPr txBox="1">
            <a:spLocks noChangeArrowheads="1"/>
          </p:cNvSpPr>
          <p:nvPr/>
        </p:nvSpPr>
        <p:spPr bwMode="auto">
          <a:xfrm>
            <a:off x="857250" y="4214813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Casse di espansione Le Carpugnane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25605" name="Connettore 6"/>
          <p:cNvSpPr>
            <a:spLocks noChangeArrowheads="1"/>
          </p:cNvSpPr>
          <p:nvPr/>
        </p:nvSpPr>
        <p:spPr bwMode="auto">
          <a:xfrm>
            <a:off x="2286000" y="2357438"/>
            <a:ext cx="642938" cy="642937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5606" name="CasellaDiTesto 11"/>
          <p:cNvSpPr txBox="1">
            <a:spLocks noChangeArrowheads="1"/>
          </p:cNvSpPr>
          <p:nvPr/>
        </p:nvSpPr>
        <p:spPr bwMode="auto">
          <a:xfrm>
            <a:off x="5000625" y="2286000"/>
            <a:ext cx="364331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Casse di espansione Le </a:t>
            </a:r>
            <a:r>
              <a:rPr lang="it-IT" sz="2000" dirty="0" err="1">
                <a:solidFill>
                  <a:srgbClr val="FFFF00"/>
                </a:solidFill>
              </a:rPr>
              <a:t>Carpugnane</a:t>
            </a:r>
            <a:r>
              <a:rPr lang="it-IT" sz="2000" dirty="0">
                <a:solidFill>
                  <a:srgbClr val="FFFF00"/>
                </a:solidFill>
              </a:rPr>
              <a:t> sul torrente </a:t>
            </a:r>
            <a:r>
              <a:rPr lang="it-IT" sz="2000" dirty="0" err="1">
                <a:solidFill>
                  <a:srgbClr val="FFFF00"/>
                </a:solidFill>
              </a:rPr>
              <a:t>Chiosina</a:t>
            </a:r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>
                <a:solidFill>
                  <a:srgbClr val="FFFF00"/>
                </a:solidFill>
              </a:rPr>
              <a:t>Superficie circa 10 ettari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Costo: € 1’000’</a:t>
            </a:r>
            <a:r>
              <a:rPr lang="it-IT" sz="2000" dirty="0" err="1">
                <a:solidFill>
                  <a:srgbClr val="FFFF00"/>
                </a:solidFill>
              </a:rPr>
              <a:t>000</a:t>
            </a:r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>
                <a:solidFill>
                  <a:srgbClr val="FFFF00"/>
                </a:solidFill>
              </a:rPr>
              <a:t>Finanziamento: Comune di </a:t>
            </a:r>
            <a:r>
              <a:rPr lang="it-IT" sz="2000" dirty="0" err="1">
                <a:solidFill>
                  <a:srgbClr val="FFFF00"/>
                </a:solidFill>
              </a:rPr>
              <a:t>Calenzano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25607" name="Freccia in su 12"/>
          <p:cNvSpPr>
            <a:spLocks noChangeArrowheads="1"/>
          </p:cNvSpPr>
          <p:nvPr/>
        </p:nvSpPr>
        <p:spPr bwMode="auto">
          <a:xfrm>
            <a:off x="2428875" y="3071813"/>
            <a:ext cx="484188" cy="977900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5105400" cy="4891088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77155" name="Freeform 3"/>
          <p:cNvSpPr>
            <a:spLocks/>
          </p:cNvSpPr>
          <p:nvPr/>
        </p:nvSpPr>
        <p:spPr bwMode="auto">
          <a:xfrm>
            <a:off x="2479675" y="1981200"/>
            <a:ext cx="2641600" cy="2354263"/>
          </a:xfrm>
          <a:custGeom>
            <a:avLst/>
            <a:gdLst>
              <a:gd name="T0" fmla="*/ 2147483647 w 1664"/>
              <a:gd name="T1" fmla="*/ 0 h 1483"/>
              <a:gd name="T2" fmla="*/ 2147483647 w 1664"/>
              <a:gd name="T3" fmla="*/ 2147483647 h 1483"/>
              <a:gd name="T4" fmla="*/ 2147483647 w 1664"/>
              <a:gd name="T5" fmla="*/ 2147483647 h 1483"/>
              <a:gd name="T6" fmla="*/ 2147483647 w 1664"/>
              <a:gd name="T7" fmla="*/ 2147483647 h 1483"/>
              <a:gd name="T8" fmla="*/ 2147483647 w 1664"/>
              <a:gd name="T9" fmla="*/ 2147483647 h 1483"/>
              <a:gd name="T10" fmla="*/ 2147483647 w 1664"/>
              <a:gd name="T11" fmla="*/ 2147483647 h 1483"/>
              <a:gd name="T12" fmla="*/ 2147483647 w 1664"/>
              <a:gd name="T13" fmla="*/ 2147483647 h 1483"/>
              <a:gd name="T14" fmla="*/ 2147483647 w 1664"/>
              <a:gd name="T15" fmla="*/ 2147483647 h 1483"/>
              <a:gd name="T16" fmla="*/ 2147483647 w 1664"/>
              <a:gd name="T17" fmla="*/ 2147483647 h 1483"/>
              <a:gd name="T18" fmla="*/ 2147483647 w 1664"/>
              <a:gd name="T19" fmla="*/ 2147483647 h 1483"/>
              <a:gd name="T20" fmla="*/ 2147483647 w 1664"/>
              <a:gd name="T21" fmla="*/ 2147483647 h 1483"/>
              <a:gd name="T22" fmla="*/ 2147483647 w 1664"/>
              <a:gd name="T23" fmla="*/ 2147483647 h 1483"/>
              <a:gd name="T24" fmla="*/ 2147483647 w 1664"/>
              <a:gd name="T25" fmla="*/ 2147483647 h 1483"/>
              <a:gd name="T26" fmla="*/ 2147483647 w 1664"/>
              <a:gd name="T27" fmla="*/ 2147483647 h 1483"/>
              <a:gd name="T28" fmla="*/ 2147483647 w 1664"/>
              <a:gd name="T29" fmla="*/ 2147483647 h 1483"/>
              <a:gd name="T30" fmla="*/ 2147483647 w 1664"/>
              <a:gd name="T31" fmla="*/ 2147483647 h 1483"/>
              <a:gd name="T32" fmla="*/ 2147483647 w 1664"/>
              <a:gd name="T33" fmla="*/ 2147483647 h 1483"/>
              <a:gd name="T34" fmla="*/ 2147483647 w 1664"/>
              <a:gd name="T35" fmla="*/ 2147483647 h 1483"/>
              <a:gd name="T36" fmla="*/ 2147483647 w 1664"/>
              <a:gd name="T37" fmla="*/ 2147483647 h 1483"/>
              <a:gd name="T38" fmla="*/ 2147483647 w 1664"/>
              <a:gd name="T39" fmla="*/ 2147483647 h 1483"/>
              <a:gd name="T40" fmla="*/ 2147483647 w 1664"/>
              <a:gd name="T41" fmla="*/ 2147483647 h 1483"/>
              <a:gd name="T42" fmla="*/ 2147483647 w 1664"/>
              <a:gd name="T43" fmla="*/ 2147483647 h 1483"/>
              <a:gd name="T44" fmla="*/ 2147483647 w 1664"/>
              <a:gd name="T45" fmla="*/ 2147483647 h 1483"/>
              <a:gd name="T46" fmla="*/ 2147483647 w 1664"/>
              <a:gd name="T47" fmla="*/ 2147483647 h 1483"/>
              <a:gd name="T48" fmla="*/ 2147483647 w 1664"/>
              <a:gd name="T49" fmla="*/ 2147483647 h 1483"/>
              <a:gd name="T50" fmla="*/ 2147483647 w 1664"/>
              <a:gd name="T51" fmla="*/ 2147483647 h 1483"/>
              <a:gd name="T52" fmla="*/ 2147483647 w 1664"/>
              <a:gd name="T53" fmla="*/ 2147483647 h 1483"/>
              <a:gd name="T54" fmla="*/ 2147483647 w 1664"/>
              <a:gd name="T55" fmla="*/ 2147483647 h 1483"/>
              <a:gd name="T56" fmla="*/ 2147483647 w 1664"/>
              <a:gd name="T57" fmla="*/ 2147483647 h 1483"/>
              <a:gd name="T58" fmla="*/ 2147483647 w 1664"/>
              <a:gd name="T59" fmla="*/ 2147483647 h 1483"/>
              <a:gd name="T60" fmla="*/ 2147483647 w 1664"/>
              <a:gd name="T61" fmla="*/ 2147483647 h 1483"/>
              <a:gd name="T62" fmla="*/ 2147483647 w 1664"/>
              <a:gd name="T63" fmla="*/ 2147483647 h 1483"/>
              <a:gd name="T64" fmla="*/ 2147483647 w 1664"/>
              <a:gd name="T65" fmla="*/ 2147483647 h 1483"/>
              <a:gd name="T66" fmla="*/ 2147483647 w 1664"/>
              <a:gd name="T67" fmla="*/ 2147483647 h 1483"/>
              <a:gd name="T68" fmla="*/ 2147483647 w 1664"/>
              <a:gd name="T69" fmla="*/ 2147483647 h 1483"/>
              <a:gd name="T70" fmla="*/ 2147483647 w 1664"/>
              <a:gd name="T71" fmla="*/ 2147483647 h 1483"/>
              <a:gd name="T72" fmla="*/ 2147483647 w 1664"/>
              <a:gd name="T73" fmla="*/ 2147483647 h 1483"/>
              <a:gd name="T74" fmla="*/ 2147483647 w 1664"/>
              <a:gd name="T75" fmla="*/ 2147483647 h 1483"/>
              <a:gd name="T76" fmla="*/ 2147483647 w 1664"/>
              <a:gd name="T77" fmla="*/ 2147483647 h 1483"/>
              <a:gd name="T78" fmla="*/ 2147483647 w 1664"/>
              <a:gd name="T79" fmla="*/ 2147483647 h 1483"/>
              <a:gd name="T80" fmla="*/ 2147483647 w 1664"/>
              <a:gd name="T81" fmla="*/ 2147483647 h 1483"/>
              <a:gd name="T82" fmla="*/ 0 w 1664"/>
              <a:gd name="T83" fmla="*/ 2147483647 h 1483"/>
              <a:gd name="T84" fmla="*/ 2147483647 w 1664"/>
              <a:gd name="T85" fmla="*/ 2147483647 h 1483"/>
              <a:gd name="T86" fmla="*/ 2147483647 w 1664"/>
              <a:gd name="T87" fmla="*/ 2147483647 h 1483"/>
              <a:gd name="T88" fmla="*/ 2147483647 w 1664"/>
              <a:gd name="T89" fmla="*/ 2147483647 h 1483"/>
              <a:gd name="T90" fmla="*/ 2147483647 w 1664"/>
              <a:gd name="T91" fmla="*/ 2147483647 h 1483"/>
              <a:gd name="T92" fmla="*/ 2147483647 w 1664"/>
              <a:gd name="T93" fmla="*/ 2147483647 h 1483"/>
              <a:gd name="T94" fmla="*/ 2147483647 w 1664"/>
              <a:gd name="T95" fmla="*/ 2147483647 h 1483"/>
              <a:gd name="T96" fmla="*/ 2147483647 w 1664"/>
              <a:gd name="T97" fmla="*/ 2147483647 h 1483"/>
              <a:gd name="T98" fmla="*/ 2147483647 w 1664"/>
              <a:gd name="T99" fmla="*/ 2147483647 h 1483"/>
              <a:gd name="T100" fmla="*/ 2147483647 w 1664"/>
              <a:gd name="T101" fmla="*/ 2147483647 h 1483"/>
              <a:gd name="T102" fmla="*/ 2147483647 w 1664"/>
              <a:gd name="T103" fmla="*/ 2147483647 h 1483"/>
              <a:gd name="T104" fmla="*/ 2147483647 w 1664"/>
              <a:gd name="T105" fmla="*/ 2147483647 h 1483"/>
              <a:gd name="T106" fmla="*/ 2147483647 w 1664"/>
              <a:gd name="T107" fmla="*/ 2147483647 h 1483"/>
              <a:gd name="T108" fmla="*/ 2147483647 w 1664"/>
              <a:gd name="T109" fmla="*/ 0 h 148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64"/>
              <a:gd name="T166" fmla="*/ 0 h 1483"/>
              <a:gd name="T167" fmla="*/ 1664 w 1664"/>
              <a:gd name="T168" fmla="*/ 1483 h 148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64" h="1483">
                <a:moveTo>
                  <a:pt x="582" y="0"/>
                </a:moveTo>
                <a:cubicBezTo>
                  <a:pt x="613" y="10"/>
                  <a:pt x="623" y="34"/>
                  <a:pt x="652" y="45"/>
                </a:cubicBezTo>
                <a:cubicBezTo>
                  <a:pt x="670" y="71"/>
                  <a:pt x="696" y="78"/>
                  <a:pt x="723" y="96"/>
                </a:cubicBezTo>
                <a:cubicBezTo>
                  <a:pt x="755" y="117"/>
                  <a:pt x="787" y="138"/>
                  <a:pt x="819" y="160"/>
                </a:cubicBezTo>
                <a:cubicBezTo>
                  <a:pt x="838" y="173"/>
                  <a:pt x="857" y="186"/>
                  <a:pt x="876" y="198"/>
                </a:cubicBezTo>
                <a:cubicBezTo>
                  <a:pt x="883" y="202"/>
                  <a:pt x="896" y="211"/>
                  <a:pt x="896" y="211"/>
                </a:cubicBezTo>
                <a:cubicBezTo>
                  <a:pt x="915" y="241"/>
                  <a:pt x="953" y="252"/>
                  <a:pt x="985" y="269"/>
                </a:cubicBezTo>
                <a:cubicBezTo>
                  <a:pt x="1038" y="297"/>
                  <a:pt x="1082" y="344"/>
                  <a:pt x="1139" y="365"/>
                </a:cubicBezTo>
                <a:cubicBezTo>
                  <a:pt x="1154" y="388"/>
                  <a:pt x="1168" y="388"/>
                  <a:pt x="1190" y="403"/>
                </a:cubicBezTo>
                <a:cubicBezTo>
                  <a:pt x="1205" y="448"/>
                  <a:pt x="1219" y="493"/>
                  <a:pt x="1235" y="538"/>
                </a:cubicBezTo>
                <a:cubicBezTo>
                  <a:pt x="1259" y="606"/>
                  <a:pt x="1253" y="678"/>
                  <a:pt x="1318" y="723"/>
                </a:cubicBezTo>
                <a:cubicBezTo>
                  <a:pt x="1355" y="777"/>
                  <a:pt x="1306" y="713"/>
                  <a:pt x="1350" y="749"/>
                </a:cubicBezTo>
                <a:cubicBezTo>
                  <a:pt x="1356" y="754"/>
                  <a:pt x="1357" y="763"/>
                  <a:pt x="1363" y="768"/>
                </a:cubicBezTo>
                <a:cubicBezTo>
                  <a:pt x="1403" y="803"/>
                  <a:pt x="1451" y="821"/>
                  <a:pt x="1497" y="845"/>
                </a:cubicBezTo>
                <a:cubicBezTo>
                  <a:pt x="1544" y="870"/>
                  <a:pt x="1586" y="906"/>
                  <a:pt x="1632" y="934"/>
                </a:cubicBezTo>
                <a:cubicBezTo>
                  <a:pt x="1615" y="960"/>
                  <a:pt x="1609" y="981"/>
                  <a:pt x="1600" y="1011"/>
                </a:cubicBezTo>
                <a:cubicBezTo>
                  <a:pt x="1595" y="1026"/>
                  <a:pt x="1574" y="1050"/>
                  <a:pt x="1574" y="1050"/>
                </a:cubicBezTo>
                <a:cubicBezTo>
                  <a:pt x="1570" y="1063"/>
                  <a:pt x="1561" y="1075"/>
                  <a:pt x="1561" y="1088"/>
                </a:cubicBezTo>
                <a:cubicBezTo>
                  <a:pt x="1561" y="1095"/>
                  <a:pt x="1566" y="1101"/>
                  <a:pt x="1568" y="1107"/>
                </a:cubicBezTo>
                <a:cubicBezTo>
                  <a:pt x="1589" y="1172"/>
                  <a:pt x="1606" y="1187"/>
                  <a:pt x="1664" y="1222"/>
                </a:cubicBezTo>
                <a:cubicBezTo>
                  <a:pt x="1659" y="1235"/>
                  <a:pt x="1658" y="1249"/>
                  <a:pt x="1651" y="1261"/>
                </a:cubicBezTo>
                <a:cubicBezTo>
                  <a:pt x="1643" y="1274"/>
                  <a:pt x="1625" y="1299"/>
                  <a:pt x="1625" y="1299"/>
                </a:cubicBezTo>
                <a:cubicBezTo>
                  <a:pt x="1609" y="1350"/>
                  <a:pt x="1575" y="1417"/>
                  <a:pt x="1529" y="1446"/>
                </a:cubicBezTo>
                <a:cubicBezTo>
                  <a:pt x="1505" y="1483"/>
                  <a:pt x="1495" y="1472"/>
                  <a:pt x="1459" y="1459"/>
                </a:cubicBezTo>
                <a:cubicBezTo>
                  <a:pt x="1441" y="1432"/>
                  <a:pt x="1415" y="1418"/>
                  <a:pt x="1388" y="1402"/>
                </a:cubicBezTo>
                <a:cubicBezTo>
                  <a:pt x="1362" y="1358"/>
                  <a:pt x="1303" y="1342"/>
                  <a:pt x="1260" y="1318"/>
                </a:cubicBezTo>
                <a:cubicBezTo>
                  <a:pt x="1164" y="1265"/>
                  <a:pt x="1070" y="1206"/>
                  <a:pt x="972" y="1158"/>
                </a:cubicBezTo>
                <a:cubicBezTo>
                  <a:pt x="926" y="1136"/>
                  <a:pt x="884" y="1105"/>
                  <a:pt x="838" y="1082"/>
                </a:cubicBezTo>
                <a:cubicBezTo>
                  <a:pt x="825" y="1076"/>
                  <a:pt x="813" y="1068"/>
                  <a:pt x="800" y="1062"/>
                </a:cubicBezTo>
                <a:cubicBezTo>
                  <a:pt x="788" y="1057"/>
                  <a:pt x="761" y="1050"/>
                  <a:pt x="761" y="1050"/>
                </a:cubicBezTo>
                <a:cubicBezTo>
                  <a:pt x="736" y="1033"/>
                  <a:pt x="710" y="1022"/>
                  <a:pt x="684" y="1005"/>
                </a:cubicBezTo>
                <a:cubicBezTo>
                  <a:pt x="671" y="997"/>
                  <a:pt x="646" y="979"/>
                  <a:pt x="646" y="979"/>
                </a:cubicBezTo>
                <a:cubicBezTo>
                  <a:pt x="628" y="952"/>
                  <a:pt x="571" y="920"/>
                  <a:pt x="537" y="909"/>
                </a:cubicBezTo>
                <a:cubicBezTo>
                  <a:pt x="499" y="883"/>
                  <a:pt x="461" y="873"/>
                  <a:pt x="422" y="851"/>
                </a:cubicBezTo>
                <a:cubicBezTo>
                  <a:pt x="372" y="823"/>
                  <a:pt x="323" y="785"/>
                  <a:pt x="268" y="768"/>
                </a:cubicBezTo>
                <a:cubicBezTo>
                  <a:pt x="222" y="737"/>
                  <a:pt x="168" y="710"/>
                  <a:pt x="115" y="691"/>
                </a:cubicBezTo>
                <a:cubicBezTo>
                  <a:pt x="111" y="685"/>
                  <a:pt x="107" y="677"/>
                  <a:pt x="102" y="672"/>
                </a:cubicBezTo>
                <a:cubicBezTo>
                  <a:pt x="97" y="667"/>
                  <a:pt x="88" y="665"/>
                  <a:pt x="83" y="659"/>
                </a:cubicBezTo>
                <a:cubicBezTo>
                  <a:pt x="79" y="654"/>
                  <a:pt x="79" y="646"/>
                  <a:pt x="76" y="640"/>
                </a:cubicBezTo>
                <a:cubicBezTo>
                  <a:pt x="69" y="627"/>
                  <a:pt x="59" y="615"/>
                  <a:pt x="51" y="602"/>
                </a:cubicBezTo>
                <a:cubicBezTo>
                  <a:pt x="42" y="589"/>
                  <a:pt x="25" y="563"/>
                  <a:pt x="25" y="563"/>
                </a:cubicBezTo>
                <a:cubicBezTo>
                  <a:pt x="18" y="542"/>
                  <a:pt x="7" y="527"/>
                  <a:pt x="0" y="506"/>
                </a:cubicBezTo>
                <a:cubicBezTo>
                  <a:pt x="12" y="498"/>
                  <a:pt x="27" y="495"/>
                  <a:pt x="38" y="486"/>
                </a:cubicBezTo>
                <a:cubicBezTo>
                  <a:pt x="44" y="481"/>
                  <a:pt x="45" y="472"/>
                  <a:pt x="51" y="467"/>
                </a:cubicBezTo>
                <a:cubicBezTo>
                  <a:pt x="110" y="416"/>
                  <a:pt x="68" y="457"/>
                  <a:pt x="108" y="435"/>
                </a:cubicBezTo>
                <a:cubicBezTo>
                  <a:pt x="136" y="420"/>
                  <a:pt x="156" y="401"/>
                  <a:pt x="185" y="390"/>
                </a:cubicBezTo>
                <a:cubicBezTo>
                  <a:pt x="212" y="408"/>
                  <a:pt x="214" y="436"/>
                  <a:pt x="243" y="454"/>
                </a:cubicBezTo>
                <a:cubicBezTo>
                  <a:pt x="261" y="481"/>
                  <a:pt x="286" y="494"/>
                  <a:pt x="313" y="512"/>
                </a:cubicBezTo>
                <a:cubicBezTo>
                  <a:pt x="351" y="538"/>
                  <a:pt x="385" y="562"/>
                  <a:pt x="428" y="576"/>
                </a:cubicBezTo>
                <a:cubicBezTo>
                  <a:pt x="497" y="569"/>
                  <a:pt x="509" y="562"/>
                  <a:pt x="563" y="525"/>
                </a:cubicBezTo>
                <a:cubicBezTo>
                  <a:pt x="572" y="477"/>
                  <a:pt x="564" y="436"/>
                  <a:pt x="550" y="390"/>
                </a:cubicBezTo>
                <a:cubicBezTo>
                  <a:pt x="540" y="314"/>
                  <a:pt x="522" y="245"/>
                  <a:pt x="499" y="173"/>
                </a:cubicBezTo>
                <a:cubicBezTo>
                  <a:pt x="505" y="144"/>
                  <a:pt x="520" y="129"/>
                  <a:pt x="512" y="102"/>
                </a:cubicBezTo>
                <a:cubicBezTo>
                  <a:pt x="518" y="68"/>
                  <a:pt x="516" y="56"/>
                  <a:pt x="544" y="38"/>
                </a:cubicBezTo>
                <a:cubicBezTo>
                  <a:pt x="556" y="19"/>
                  <a:pt x="567" y="15"/>
                  <a:pt x="582" y="0"/>
                </a:cubicBezTo>
                <a:close/>
              </a:path>
            </a:pathLst>
          </a:custGeom>
          <a:solidFill>
            <a:srgbClr val="339966">
              <a:alpha val="50195"/>
            </a:srgbClr>
          </a:solidFill>
          <a:ln w="19050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77156" name="Freeform 4"/>
          <p:cNvSpPr>
            <a:spLocks/>
          </p:cNvSpPr>
          <p:nvPr/>
        </p:nvSpPr>
        <p:spPr bwMode="auto">
          <a:xfrm>
            <a:off x="1912938" y="3108325"/>
            <a:ext cx="2943225" cy="2205038"/>
          </a:xfrm>
          <a:custGeom>
            <a:avLst/>
            <a:gdLst>
              <a:gd name="T0" fmla="*/ 2147483647 w 1854"/>
              <a:gd name="T1" fmla="*/ 0 h 1389"/>
              <a:gd name="T2" fmla="*/ 2147483647 w 1854"/>
              <a:gd name="T3" fmla="*/ 2147483647 h 1389"/>
              <a:gd name="T4" fmla="*/ 2147483647 w 1854"/>
              <a:gd name="T5" fmla="*/ 2147483647 h 1389"/>
              <a:gd name="T6" fmla="*/ 2147483647 w 1854"/>
              <a:gd name="T7" fmla="*/ 2147483647 h 1389"/>
              <a:gd name="T8" fmla="*/ 2147483647 w 1854"/>
              <a:gd name="T9" fmla="*/ 2147483647 h 1389"/>
              <a:gd name="T10" fmla="*/ 2147483647 w 1854"/>
              <a:gd name="T11" fmla="*/ 2147483647 h 1389"/>
              <a:gd name="T12" fmla="*/ 2147483647 w 1854"/>
              <a:gd name="T13" fmla="*/ 2147483647 h 1389"/>
              <a:gd name="T14" fmla="*/ 2147483647 w 1854"/>
              <a:gd name="T15" fmla="*/ 2147483647 h 1389"/>
              <a:gd name="T16" fmla="*/ 2147483647 w 1854"/>
              <a:gd name="T17" fmla="*/ 2147483647 h 1389"/>
              <a:gd name="T18" fmla="*/ 2147483647 w 1854"/>
              <a:gd name="T19" fmla="*/ 2147483647 h 1389"/>
              <a:gd name="T20" fmla="*/ 2147483647 w 1854"/>
              <a:gd name="T21" fmla="*/ 2147483647 h 1389"/>
              <a:gd name="T22" fmla="*/ 2147483647 w 1854"/>
              <a:gd name="T23" fmla="*/ 2147483647 h 1389"/>
              <a:gd name="T24" fmla="*/ 2147483647 w 1854"/>
              <a:gd name="T25" fmla="*/ 2147483647 h 1389"/>
              <a:gd name="T26" fmla="*/ 2147483647 w 1854"/>
              <a:gd name="T27" fmla="*/ 2147483647 h 1389"/>
              <a:gd name="T28" fmla="*/ 2147483647 w 1854"/>
              <a:gd name="T29" fmla="*/ 2147483647 h 1389"/>
              <a:gd name="T30" fmla="*/ 2147483647 w 1854"/>
              <a:gd name="T31" fmla="*/ 2147483647 h 1389"/>
              <a:gd name="T32" fmla="*/ 2147483647 w 1854"/>
              <a:gd name="T33" fmla="*/ 2147483647 h 1389"/>
              <a:gd name="T34" fmla="*/ 2147483647 w 1854"/>
              <a:gd name="T35" fmla="*/ 2147483647 h 1389"/>
              <a:gd name="T36" fmla="*/ 2147483647 w 1854"/>
              <a:gd name="T37" fmla="*/ 2147483647 h 1389"/>
              <a:gd name="T38" fmla="*/ 2147483647 w 1854"/>
              <a:gd name="T39" fmla="*/ 2147483647 h 1389"/>
              <a:gd name="T40" fmla="*/ 2147483647 w 1854"/>
              <a:gd name="T41" fmla="*/ 2147483647 h 1389"/>
              <a:gd name="T42" fmla="*/ 2147483647 w 1854"/>
              <a:gd name="T43" fmla="*/ 2147483647 h 1389"/>
              <a:gd name="T44" fmla="*/ 2147483647 w 1854"/>
              <a:gd name="T45" fmla="*/ 2147483647 h 1389"/>
              <a:gd name="T46" fmla="*/ 2147483647 w 1854"/>
              <a:gd name="T47" fmla="*/ 2147483647 h 1389"/>
              <a:gd name="T48" fmla="*/ 2147483647 w 1854"/>
              <a:gd name="T49" fmla="*/ 2147483647 h 1389"/>
              <a:gd name="T50" fmla="*/ 2147483647 w 1854"/>
              <a:gd name="T51" fmla="*/ 2147483647 h 1389"/>
              <a:gd name="T52" fmla="*/ 2147483647 w 1854"/>
              <a:gd name="T53" fmla="*/ 2147483647 h 1389"/>
              <a:gd name="T54" fmla="*/ 2147483647 w 1854"/>
              <a:gd name="T55" fmla="*/ 2147483647 h 1389"/>
              <a:gd name="T56" fmla="*/ 2147483647 w 1854"/>
              <a:gd name="T57" fmla="*/ 2147483647 h 1389"/>
              <a:gd name="T58" fmla="*/ 2147483647 w 1854"/>
              <a:gd name="T59" fmla="*/ 2147483647 h 1389"/>
              <a:gd name="T60" fmla="*/ 2147483647 w 1854"/>
              <a:gd name="T61" fmla="*/ 2147483647 h 1389"/>
              <a:gd name="T62" fmla="*/ 2147483647 w 1854"/>
              <a:gd name="T63" fmla="*/ 2147483647 h 1389"/>
              <a:gd name="T64" fmla="*/ 2147483647 w 1854"/>
              <a:gd name="T65" fmla="*/ 2147483647 h 1389"/>
              <a:gd name="T66" fmla="*/ 2147483647 w 1854"/>
              <a:gd name="T67" fmla="*/ 2147483647 h 1389"/>
              <a:gd name="T68" fmla="*/ 2147483647 w 1854"/>
              <a:gd name="T69" fmla="*/ 2147483647 h 1389"/>
              <a:gd name="T70" fmla="*/ 2147483647 w 1854"/>
              <a:gd name="T71" fmla="*/ 2147483647 h 1389"/>
              <a:gd name="T72" fmla="*/ 2147483647 w 1854"/>
              <a:gd name="T73" fmla="*/ 2147483647 h 1389"/>
              <a:gd name="T74" fmla="*/ 2147483647 w 1854"/>
              <a:gd name="T75" fmla="*/ 2147483647 h 1389"/>
              <a:gd name="T76" fmla="*/ 2147483647 w 1854"/>
              <a:gd name="T77" fmla="*/ 2147483647 h 1389"/>
              <a:gd name="T78" fmla="*/ 2147483647 w 1854"/>
              <a:gd name="T79" fmla="*/ 2147483647 h 13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854"/>
              <a:gd name="T121" fmla="*/ 0 h 1389"/>
              <a:gd name="T122" fmla="*/ 1854 w 1854"/>
              <a:gd name="T123" fmla="*/ 1389 h 13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854" h="1389">
                <a:moveTo>
                  <a:pt x="478" y="0"/>
                </a:moveTo>
                <a:cubicBezTo>
                  <a:pt x="439" y="6"/>
                  <a:pt x="406" y="15"/>
                  <a:pt x="369" y="26"/>
                </a:cubicBezTo>
                <a:cubicBezTo>
                  <a:pt x="339" y="47"/>
                  <a:pt x="304" y="54"/>
                  <a:pt x="273" y="71"/>
                </a:cubicBezTo>
                <a:cubicBezTo>
                  <a:pt x="246" y="86"/>
                  <a:pt x="224" y="103"/>
                  <a:pt x="197" y="116"/>
                </a:cubicBezTo>
                <a:cubicBezTo>
                  <a:pt x="178" y="125"/>
                  <a:pt x="157" y="138"/>
                  <a:pt x="139" y="148"/>
                </a:cubicBezTo>
                <a:cubicBezTo>
                  <a:pt x="126" y="155"/>
                  <a:pt x="101" y="173"/>
                  <a:pt x="101" y="173"/>
                </a:cubicBezTo>
                <a:cubicBezTo>
                  <a:pt x="80" y="205"/>
                  <a:pt x="58" y="237"/>
                  <a:pt x="37" y="269"/>
                </a:cubicBezTo>
                <a:cubicBezTo>
                  <a:pt x="28" y="282"/>
                  <a:pt x="11" y="308"/>
                  <a:pt x="11" y="308"/>
                </a:cubicBezTo>
                <a:cubicBezTo>
                  <a:pt x="0" y="344"/>
                  <a:pt x="6" y="377"/>
                  <a:pt x="37" y="397"/>
                </a:cubicBezTo>
                <a:cubicBezTo>
                  <a:pt x="66" y="442"/>
                  <a:pt x="49" y="428"/>
                  <a:pt x="81" y="448"/>
                </a:cubicBezTo>
                <a:cubicBezTo>
                  <a:pt x="117" y="504"/>
                  <a:pt x="70" y="440"/>
                  <a:pt x="113" y="474"/>
                </a:cubicBezTo>
                <a:cubicBezTo>
                  <a:pt x="158" y="509"/>
                  <a:pt x="94" y="481"/>
                  <a:pt x="145" y="500"/>
                </a:cubicBezTo>
                <a:cubicBezTo>
                  <a:pt x="167" y="533"/>
                  <a:pt x="237" y="552"/>
                  <a:pt x="273" y="576"/>
                </a:cubicBezTo>
                <a:cubicBezTo>
                  <a:pt x="304" y="596"/>
                  <a:pt x="282" y="581"/>
                  <a:pt x="312" y="602"/>
                </a:cubicBezTo>
                <a:cubicBezTo>
                  <a:pt x="318" y="606"/>
                  <a:pt x="331" y="615"/>
                  <a:pt x="331" y="615"/>
                </a:cubicBezTo>
                <a:cubicBezTo>
                  <a:pt x="392" y="607"/>
                  <a:pt x="449" y="590"/>
                  <a:pt x="510" y="583"/>
                </a:cubicBezTo>
                <a:cubicBezTo>
                  <a:pt x="558" y="594"/>
                  <a:pt x="577" y="638"/>
                  <a:pt x="625" y="653"/>
                </a:cubicBezTo>
                <a:cubicBezTo>
                  <a:pt x="676" y="687"/>
                  <a:pt x="729" y="716"/>
                  <a:pt x="779" y="749"/>
                </a:cubicBezTo>
                <a:cubicBezTo>
                  <a:pt x="798" y="762"/>
                  <a:pt x="817" y="775"/>
                  <a:pt x="837" y="788"/>
                </a:cubicBezTo>
                <a:cubicBezTo>
                  <a:pt x="843" y="792"/>
                  <a:pt x="856" y="800"/>
                  <a:pt x="856" y="800"/>
                </a:cubicBezTo>
                <a:cubicBezTo>
                  <a:pt x="866" y="834"/>
                  <a:pt x="879" y="868"/>
                  <a:pt x="888" y="903"/>
                </a:cubicBezTo>
                <a:cubicBezTo>
                  <a:pt x="897" y="939"/>
                  <a:pt x="901" y="976"/>
                  <a:pt x="913" y="1012"/>
                </a:cubicBezTo>
                <a:cubicBezTo>
                  <a:pt x="923" y="1043"/>
                  <a:pt x="918" y="1077"/>
                  <a:pt x="952" y="1088"/>
                </a:cubicBezTo>
                <a:cubicBezTo>
                  <a:pt x="983" y="1136"/>
                  <a:pt x="1050" y="1163"/>
                  <a:pt x="1099" y="1191"/>
                </a:cubicBezTo>
                <a:cubicBezTo>
                  <a:pt x="1165" y="1228"/>
                  <a:pt x="1228" y="1276"/>
                  <a:pt x="1291" y="1319"/>
                </a:cubicBezTo>
                <a:cubicBezTo>
                  <a:pt x="1327" y="1344"/>
                  <a:pt x="1364" y="1376"/>
                  <a:pt x="1406" y="1389"/>
                </a:cubicBezTo>
                <a:cubicBezTo>
                  <a:pt x="1443" y="1377"/>
                  <a:pt x="1434" y="1371"/>
                  <a:pt x="1457" y="1351"/>
                </a:cubicBezTo>
                <a:cubicBezTo>
                  <a:pt x="1469" y="1341"/>
                  <a:pt x="1496" y="1325"/>
                  <a:pt x="1496" y="1325"/>
                </a:cubicBezTo>
                <a:cubicBezTo>
                  <a:pt x="1500" y="1319"/>
                  <a:pt x="1504" y="1311"/>
                  <a:pt x="1509" y="1306"/>
                </a:cubicBezTo>
                <a:cubicBezTo>
                  <a:pt x="1514" y="1301"/>
                  <a:pt x="1523" y="1299"/>
                  <a:pt x="1528" y="1293"/>
                </a:cubicBezTo>
                <a:cubicBezTo>
                  <a:pt x="1537" y="1282"/>
                  <a:pt x="1539" y="1267"/>
                  <a:pt x="1547" y="1255"/>
                </a:cubicBezTo>
                <a:cubicBezTo>
                  <a:pt x="1557" y="1226"/>
                  <a:pt x="1562" y="1203"/>
                  <a:pt x="1579" y="1178"/>
                </a:cubicBezTo>
                <a:cubicBezTo>
                  <a:pt x="1592" y="1135"/>
                  <a:pt x="1573" y="1182"/>
                  <a:pt x="1605" y="1146"/>
                </a:cubicBezTo>
                <a:cubicBezTo>
                  <a:pt x="1615" y="1135"/>
                  <a:pt x="1622" y="1121"/>
                  <a:pt x="1630" y="1108"/>
                </a:cubicBezTo>
                <a:cubicBezTo>
                  <a:pt x="1674" y="1041"/>
                  <a:pt x="1701" y="928"/>
                  <a:pt x="1771" y="884"/>
                </a:cubicBezTo>
                <a:cubicBezTo>
                  <a:pt x="1786" y="861"/>
                  <a:pt x="1786" y="848"/>
                  <a:pt x="1809" y="832"/>
                </a:cubicBezTo>
                <a:cubicBezTo>
                  <a:pt x="1813" y="826"/>
                  <a:pt x="1817" y="818"/>
                  <a:pt x="1822" y="813"/>
                </a:cubicBezTo>
                <a:cubicBezTo>
                  <a:pt x="1827" y="808"/>
                  <a:pt x="1836" y="806"/>
                  <a:pt x="1841" y="800"/>
                </a:cubicBezTo>
                <a:cubicBezTo>
                  <a:pt x="1845" y="795"/>
                  <a:pt x="1845" y="787"/>
                  <a:pt x="1848" y="781"/>
                </a:cubicBezTo>
                <a:cubicBezTo>
                  <a:pt x="1849" y="778"/>
                  <a:pt x="1852" y="777"/>
                  <a:pt x="1854" y="775"/>
                </a:cubicBezTo>
              </a:path>
            </a:pathLst>
          </a:custGeom>
          <a:solidFill>
            <a:srgbClr val="FF9900">
              <a:alpha val="50195"/>
            </a:srgbClr>
          </a:solidFill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5715000" y="762000"/>
            <a:ext cx="304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1800">
                <a:solidFill>
                  <a:srgbClr val="FFFF00"/>
                </a:solidFill>
                <a:latin typeface="Arial" charset="0"/>
              </a:rPr>
              <a:t>Cassa in derivazione composta da due settori in cascata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>
                <a:solidFill>
                  <a:srgbClr val="FFFF00"/>
                </a:solidFill>
                <a:latin typeface="Bookman Old Style" pitchFamily="18" charset="0"/>
              </a:rPr>
              <a:t>Cassa di espansione “Le Carpognane”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animBg="1"/>
      <p:bldP spid="177156" grpId="0" animBg="1"/>
      <p:bldP spid="17715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159.213.63.203\i.mazzoni\foto aeree 10 02 2006\DSCN1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asellaDiTesto 4"/>
          <p:cNvSpPr txBox="1">
            <a:spLocks noChangeArrowheads="1"/>
          </p:cNvSpPr>
          <p:nvPr/>
        </p:nvSpPr>
        <p:spPr bwMode="auto">
          <a:xfrm>
            <a:off x="5357813" y="5643563"/>
            <a:ext cx="2857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FF0000"/>
                </a:solidFill>
              </a:rPr>
              <a:t>Cassa di espansione Le Carpugnane sul torrente Chiosina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Neri\Documenti\Lavori\immagini\campi\foto\carpogn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CasellaDiTesto 7"/>
          <p:cNvSpPr txBox="1">
            <a:spLocks noChangeArrowheads="1"/>
          </p:cNvSpPr>
          <p:nvPr/>
        </p:nvSpPr>
        <p:spPr bwMode="auto">
          <a:xfrm>
            <a:off x="5429250" y="5357813"/>
            <a:ext cx="2857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FF0000"/>
                </a:solidFill>
              </a:rPr>
              <a:t>Cassa di espansione Le Carpugnane sul torrente Chiosina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T. Marina</a:t>
            </a:r>
          </a:p>
        </p:txBody>
      </p:sp>
      <p:pic>
        <p:nvPicPr>
          <p:cNvPr id="29699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CasellaDiTesto 10"/>
          <p:cNvSpPr txBox="1">
            <a:spLocks noChangeArrowheads="1"/>
          </p:cNvSpPr>
          <p:nvPr/>
        </p:nvSpPr>
        <p:spPr bwMode="auto">
          <a:xfrm>
            <a:off x="857250" y="3786188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Casse di espansione La Gora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29701" name="Connettore 6"/>
          <p:cNvSpPr>
            <a:spLocks noChangeArrowheads="1"/>
          </p:cNvSpPr>
          <p:nvPr/>
        </p:nvSpPr>
        <p:spPr bwMode="auto">
          <a:xfrm>
            <a:off x="2214563" y="1785938"/>
            <a:ext cx="642937" cy="642937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9702" name="CasellaDiTesto 11"/>
          <p:cNvSpPr txBox="1">
            <a:spLocks noChangeArrowheads="1"/>
          </p:cNvSpPr>
          <p:nvPr/>
        </p:nvSpPr>
        <p:spPr bwMode="auto">
          <a:xfrm>
            <a:off x="5000625" y="2286000"/>
            <a:ext cx="364331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Casse di espansione La Gora sul torrente Marina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Superficie: 9,2 ettari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Costo: € 1’200’000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regione Toscana e Comune di </a:t>
            </a:r>
            <a:r>
              <a:rPr lang="it-IT" sz="2000" dirty="0" err="1">
                <a:solidFill>
                  <a:srgbClr val="FFFF00"/>
                </a:solidFill>
              </a:rPr>
              <a:t>Calenzano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29703" name="Freccia in su 12"/>
          <p:cNvSpPr>
            <a:spLocks noChangeArrowheads="1"/>
          </p:cNvSpPr>
          <p:nvPr/>
        </p:nvSpPr>
        <p:spPr bwMode="auto">
          <a:xfrm>
            <a:off x="2286000" y="2571750"/>
            <a:ext cx="484188" cy="977900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" y="1"/>
            <a:chExt cx="9144001" cy="6858000"/>
          </a:xfrm>
        </p:grpSpPr>
        <p:pic>
          <p:nvPicPr>
            <p:cNvPr id="30724" name="Picture 3" descr="\\159.213.63.203\i.mazzoni\foto aeree 10 02 2006\DSCN107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1"/>
              <a:ext cx="914400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5" name="CasellaDiTesto 7"/>
            <p:cNvSpPr txBox="1">
              <a:spLocks noChangeArrowheads="1"/>
            </p:cNvSpPr>
            <p:nvPr/>
          </p:nvSpPr>
          <p:spPr bwMode="auto">
            <a:xfrm>
              <a:off x="3500430" y="428604"/>
              <a:ext cx="54292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 b="1">
                  <a:solidFill>
                    <a:srgbClr val="FF0000"/>
                  </a:solidFill>
                </a:rPr>
                <a:t>Cassa di espansione La Gora  sul torrente Marina</a:t>
              </a:r>
            </a:p>
          </p:txBody>
        </p:sp>
      </p:grpSp>
      <p:pic>
        <p:nvPicPr>
          <p:cNvPr id="37892" name="Picture 4" descr="\\159.213.63.203\i.mazzoni\foto aeree 10 02 2006\DSCN1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T. Marina</a:t>
            </a:r>
          </a:p>
        </p:txBody>
      </p:sp>
      <p:pic>
        <p:nvPicPr>
          <p:cNvPr id="31747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CasellaDiTesto 10"/>
          <p:cNvSpPr txBox="1">
            <a:spLocks noChangeArrowheads="1"/>
          </p:cNvSpPr>
          <p:nvPr/>
        </p:nvSpPr>
        <p:spPr bwMode="auto">
          <a:xfrm>
            <a:off x="857250" y="3143250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Casse di espansione Le Torri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31749" name="Connettore 6"/>
          <p:cNvSpPr>
            <a:spLocks noChangeArrowheads="1"/>
          </p:cNvSpPr>
          <p:nvPr/>
        </p:nvSpPr>
        <p:spPr bwMode="auto">
          <a:xfrm>
            <a:off x="2571750" y="1143000"/>
            <a:ext cx="642938" cy="642938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50" name="CasellaDiTesto 11"/>
          <p:cNvSpPr txBox="1">
            <a:spLocks noChangeArrowheads="1"/>
          </p:cNvSpPr>
          <p:nvPr/>
        </p:nvSpPr>
        <p:spPr bwMode="auto">
          <a:xfrm>
            <a:off x="5000625" y="2286000"/>
            <a:ext cx="364331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Casse di espansione Le Torri sul torrente Marina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Superficie: 11,0 ettari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Costo: € 1’000’</a:t>
            </a:r>
            <a:r>
              <a:rPr lang="it-IT" sz="2000" dirty="0" err="1">
                <a:solidFill>
                  <a:srgbClr val="FFFF00"/>
                </a:solidFill>
              </a:rPr>
              <a:t>000</a:t>
            </a:r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>
                <a:solidFill>
                  <a:srgbClr val="FFFF00"/>
                </a:solidFill>
              </a:rPr>
              <a:t>Finanziamento: regione Toscana e Comune di </a:t>
            </a:r>
            <a:r>
              <a:rPr lang="it-IT" sz="2000" dirty="0" err="1">
                <a:solidFill>
                  <a:srgbClr val="FFFF00"/>
                </a:solidFill>
              </a:rPr>
              <a:t>Calenzano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31751" name="Freccia in su 12"/>
          <p:cNvSpPr>
            <a:spLocks noChangeArrowheads="1"/>
          </p:cNvSpPr>
          <p:nvPr/>
        </p:nvSpPr>
        <p:spPr bwMode="auto">
          <a:xfrm>
            <a:off x="2643188" y="2000250"/>
            <a:ext cx="484187" cy="977900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9" descr="LeTorri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8229600" cy="5343525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181256" name="Rectangle 1032"/>
          <p:cNvSpPr>
            <a:spLocks noChangeArrowheads="1"/>
          </p:cNvSpPr>
          <p:nvPr/>
        </p:nvSpPr>
        <p:spPr bwMode="auto">
          <a:xfrm>
            <a:off x="76200" y="18288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1800">
                <a:solidFill>
                  <a:schemeClr val="tx1"/>
                </a:solidFill>
                <a:latin typeface="Arial" charset="0"/>
              </a:rPr>
              <a:t>Cassa in derivazione composta da due settori in cascata</a:t>
            </a:r>
          </a:p>
        </p:txBody>
      </p:sp>
      <p:sp>
        <p:nvSpPr>
          <p:cNvPr id="181257" name="Rectangle 1033"/>
          <p:cNvSpPr>
            <a:spLocks noChangeArrowheads="1"/>
          </p:cNvSpPr>
          <p:nvPr/>
        </p:nvSpPr>
        <p:spPr bwMode="auto">
          <a:xfrm>
            <a:off x="76200" y="42672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1800">
                <a:solidFill>
                  <a:schemeClr val="tx1"/>
                </a:solidFill>
                <a:latin typeface="Arial" charset="0"/>
              </a:rPr>
              <a:t>E’ prevista una briglia per ottimizzare la derivazione</a:t>
            </a:r>
          </a:p>
        </p:txBody>
      </p:sp>
      <p:sp>
        <p:nvSpPr>
          <p:cNvPr id="181258" name="Rectangle 1034"/>
          <p:cNvSpPr>
            <a:spLocks noChangeArrowheads="1"/>
          </p:cNvSpPr>
          <p:nvPr/>
        </p:nvSpPr>
        <p:spPr bwMode="auto">
          <a:xfrm>
            <a:off x="76200" y="29718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1800">
                <a:solidFill>
                  <a:schemeClr val="tx1"/>
                </a:solidFill>
                <a:latin typeface="Arial" charset="0"/>
              </a:rPr>
              <a:t>Il manufatto di derivazione è una soglia laterale fissa</a:t>
            </a:r>
          </a:p>
        </p:txBody>
      </p:sp>
      <p:sp>
        <p:nvSpPr>
          <p:cNvPr id="32774" name="Text Box 1045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>
                <a:latin typeface="Bookman Old Style" pitchFamily="18" charset="0"/>
              </a:rPr>
              <a:t>Cassa di espansione “Le Torri”</a:t>
            </a:r>
          </a:p>
        </p:txBody>
      </p:sp>
      <p:grpSp>
        <p:nvGrpSpPr>
          <p:cNvPr id="2" name="Group 1048"/>
          <p:cNvGrpSpPr>
            <a:grpSpLocks/>
          </p:cNvGrpSpPr>
          <p:nvPr/>
        </p:nvGrpSpPr>
        <p:grpSpPr bwMode="auto">
          <a:xfrm>
            <a:off x="3200400" y="1219200"/>
            <a:ext cx="2133600" cy="2743200"/>
            <a:chOff x="2016" y="768"/>
            <a:chExt cx="1344" cy="1728"/>
          </a:xfrm>
        </p:grpSpPr>
        <p:sp>
          <p:nvSpPr>
            <p:cNvPr id="32777" name="Freeform 1030"/>
            <p:cNvSpPr>
              <a:spLocks/>
            </p:cNvSpPr>
            <p:nvPr/>
          </p:nvSpPr>
          <p:spPr bwMode="auto">
            <a:xfrm>
              <a:off x="2016" y="768"/>
              <a:ext cx="1344" cy="1296"/>
            </a:xfrm>
            <a:custGeom>
              <a:avLst/>
              <a:gdLst>
                <a:gd name="T0" fmla="*/ 6571 w 986"/>
                <a:gd name="T1" fmla="*/ 23926 h 968"/>
                <a:gd name="T2" fmla="*/ 4471 w 986"/>
                <a:gd name="T3" fmla="*/ 23462 h 968"/>
                <a:gd name="T4" fmla="*/ 2140 w 986"/>
                <a:gd name="T5" fmla="*/ 22217 h 968"/>
                <a:gd name="T6" fmla="*/ 983 w 986"/>
                <a:gd name="T7" fmla="*/ 21571 h 968"/>
                <a:gd name="T8" fmla="*/ 0 w 986"/>
                <a:gd name="T9" fmla="*/ 20112 h 968"/>
                <a:gd name="T10" fmla="*/ 403 w 986"/>
                <a:gd name="T11" fmla="*/ 19654 h 968"/>
                <a:gd name="T12" fmla="*/ 983 w 986"/>
                <a:gd name="T13" fmla="*/ 19324 h 968"/>
                <a:gd name="T14" fmla="*/ 1750 w 986"/>
                <a:gd name="T15" fmla="*/ 18522 h 968"/>
                <a:gd name="T16" fmla="*/ 2523 w 986"/>
                <a:gd name="T17" fmla="*/ 17104 h 968"/>
                <a:gd name="T18" fmla="*/ 598 w 986"/>
                <a:gd name="T19" fmla="*/ 11248 h 968"/>
                <a:gd name="T20" fmla="*/ 0 w 986"/>
                <a:gd name="T21" fmla="*/ 9814 h 968"/>
                <a:gd name="T22" fmla="*/ 225 w 986"/>
                <a:gd name="T23" fmla="*/ 9010 h 968"/>
                <a:gd name="T24" fmla="*/ 1930 w 986"/>
                <a:gd name="T25" fmla="*/ 8210 h 968"/>
                <a:gd name="T26" fmla="*/ 6168 w 986"/>
                <a:gd name="T27" fmla="*/ 7140 h 968"/>
                <a:gd name="T28" fmla="*/ 6961 w 986"/>
                <a:gd name="T29" fmla="*/ 6164 h 968"/>
                <a:gd name="T30" fmla="*/ 7918 w 986"/>
                <a:gd name="T31" fmla="*/ 4440 h 968"/>
                <a:gd name="T32" fmla="*/ 8333 w 986"/>
                <a:gd name="T33" fmla="*/ 3962 h 968"/>
                <a:gd name="T34" fmla="*/ 8902 w 986"/>
                <a:gd name="T35" fmla="*/ 3643 h 968"/>
                <a:gd name="T36" fmla="*/ 9652 w 986"/>
                <a:gd name="T37" fmla="*/ 2853 h 968"/>
                <a:gd name="T38" fmla="*/ 11586 w 986"/>
                <a:gd name="T39" fmla="*/ 1411 h 968"/>
                <a:gd name="T40" fmla="*/ 13156 w 986"/>
                <a:gd name="T41" fmla="*/ 289 h 968"/>
                <a:gd name="T42" fmla="*/ 14308 w 986"/>
                <a:gd name="T43" fmla="*/ 0 h 968"/>
                <a:gd name="T44" fmla="*/ 15849 w 986"/>
                <a:gd name="T45" fmla="*/ 154 h 968"/>
                <a:gd name="T46" fmla="*/ 17209 w 986"/>
                <a:gd name="T47" fmla="*/ 1889 h 968"/>
                <a:gd name="T48" fmla="*/ 19522 w 986"/>
                <a:gd name="T49" fmla="*/ 4910 h 968"/>
                <a:gd name="T50" fmla="*/ 20681 w 986"/>
                <a:gd name="T51" fmla="*/ 5392 h 968"/>
                <a:gd name="T52" fmla="*/ 20878 w 986"/>
                <a:gd name="T53" fmla="*/ 5844 h 968"/>
                <a:gd name="T54" fmla="*/ 22201 w 986"/>
                <a:gd name="T55" fmla="*/ 7755 h 968"/>
                <a:gd name="T56" fmla="*/ 23371 w 986"/>
                <a:gd name="T57" fmla="*/ 8075 h 968"/>
                <a:gd name="T58" fmla="*/ 23960 w 986"/>
                <a:gd name="T59" fmla="*/ 8210 h 968"/>
                <a:gd name="T60" fmla="*/ 25329 w 986"/>
                <a:gd name="T61" fmla="*/ 10147 h 968"/>
                <a:gd name="T62" fmla="*/ 26460 w 986"/>
                <a:gd name="T63" fmla="*/ 10764 h 968"/>
                <a:gd name="T64" fmla="*/ 27023 w 986"/>
                <a:gd name="T65" fmla="*/ 11098 h 968"/>
                <a:gd name="T66" fmla="*/ 28003 w 986"/>
                <a:gd name="T67" fmla="*/ 11706 h 968"/>
                <a:gd name="T68" fmla="*/ 28989 w 986"/>
                <a:gd name="T69" fmla="*/ 12358 h 968"/>
                <a:gd name="T70" fmla="*/ 29766 w 986"/>
                <a:gd name="T71" fmla="*/ 13766 h 968"/>
                <a:gd name="T72" fmla="*/ 28989 w 986"/>
                <a:gd name="T73" fmla="*/ 18066 h 968"/>
                <a:gd name="T74" fmla="*/ 27433 w 986"/>
                <a:gd name="T75" fmla="*/ 21413 h 968"/>
                <a:gd name="T76" fmla="*/ 16811 w 986"/>
                <a:gd name="T77" fmla="*/ 21229 h 968"/>
                <a:gd name="T78" fmla="*/ 11397 w 986"/>
                <a:gd name="T79" fmla="*/ 21413 h 968"/>
                <a:gd name="T80" fmla="*/ 10249 w 986"/>
                <a:gd name="T81" fmla="*/ 21701 h 968"/>
                <a:gd name="T82" fmla="*/ 6168 w 986"/>
                <a:gd name="T83" fmla="*/ 23926 h 968"/>
                <a:gd name="T84" fmla="*/ 6571 w 986"/>
                <a:gd name="T85" fmla="*/ 23926 h 9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86"/>
                <a:gd name="T130" fmla="*/ 0 h 968"/>
                <a:gd name="T131" fmla="*/ 986 w 986"/>
                <a:gd name="T132" fmla="*/ 968 h 9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86" h="968">
                  <a:moveTo>
                    <a:pt x="218" y="966"/>
                  </a:moveTo>
                  <a:cubicBezTo>
                    <a:pt x="193" y="961"/>
                    <a:pt x="172" y="955"/>
                    <a:pt x="148" y="947"/>
                  </a:cubicBezTo>
                  <a:cubicBezTo>
                    <a:pt x="122" y="930"/>
                    <a:pt x="97" y="913"/>
                    <a:pt x="71" y="896"/>
                  </a:cubicBezTo>
                  <a:cubicBezTo>
                    <a:pt x="58" y="887"/>
                    <a:pt x="32" y="870"/>
                    <a:pt x="32" y="870"/>
                  </a:cubicBezTo>
                  <a:cubicBezTo>
                    <a:pt x="3" y="826"/>
                    <a:pt x="12" y="846"/>
                    <a:pt x="0" y="812"/>
                  </a:cubicBezTo>
                  <a:cubicBezTo>
                    <a:pt x="4" y="806"/>
                    <a:pt x="8" y="798"/>
                    <a:pt x="13" y="793"/>
                  </a:cubicBezTo>
                  <a:cubicBezTo>
                    <a:pt x="18" y="788"/>
                    <a:pt x="27" y="786"/>
                    <a:pt x="32" y="780"/>
                  </a:cubicBezTo>
                  <a:cubicBezTo>
                    <a:pt x="68" y="736"/>
                    <a:pt x="4" y="785"/>
                    <a:pt x="58" y="748"/>
                  </a:cubicBezTo>
                  <a:cubicBezTo>
                    <a:pt x="65" y="727"/>
                    <a:pt x="76" y="712"/>
                    <a:pt x="84" y="691"/>
                  </a:cubicBezTo>
                  <a:cubicBezTo>
                    <a:pt x="80" y="639"/>
                    <a:pt x="71" y="489"/>
                    <a:pt x="20" y="454"/>
                  </a:cubicBezTo>
                  <a:cubicBezTo>
                    <a:pt x="13" y="435"/>
                    <a:pt x="0" y="396"/>
                    <a:pt x="0" y="396"/>
                  </a:cubicBezTo>
                  <a:cubicBezTo>
                    <a:pt x="2" y="385"/>
                    <a:pt x="0" y="373"/>
                    <a:pt x="7" y="364"/>
                  </a:cubicBezTo>
                  <a:cubicBezTo>
                    <a:pt x="19" y="349"/>
                    <a:pt x="45" y="338"/>
                    <a:pt x="64" y="332"/>
                  </a:cubicBezTo>
                  <a:cubicBezTo>
                    <a:pt x="111" y="317"/>
                    <a:pt x="158" y="303"/>
                    <a:pt x="205" y="288"/>
                  </a:cubicBezTo>
                  <a:cubicBezTo>
                    <a:pt x="214" y="275"/>
                    <a:pt x="229" y="264"/>
                    <a:pt x="231" y="249"/>
                  </a:cubicBezTo>
                  <a:cubicBezTo>
                    <a:pt x="237" y="213"/>
                    <a:pt x="234" y="199"/>
                    <a:pt x="263" y="179"/>
                  </a:cubicBezTo>
                  <a:cubicBezTo>
                    <a:pt x="267" y="173"/>
                    <a:pt x="271" y="165"/>
                    <a:pt x="276" y="160"/>
                  </a:cubicBezTo>
                  <a:cubicBezTo>
                    <a:pt x="281" y="155"/>
                    <a:pt x="290" y="153"/>
                    <a:pt x="295" y="147"/>
                  </a:cubicBezTo>
                  <a:cubicBezTo>
                    <a:pt x="330" y="103"/>
                    <a:pt x="265" y="153"/>
                    <a:pt x="320" y="115"/>
                  </a:cubicBezTo>
                  <a:cubicBezTo>
                    <a:pt x="335" y="92"/>
                    <a:pt x="359" y="66"/>
                    <a:pt x="384" y="57"/>
                  </a:cubicBezTo>
                  <a:cubicBezTo>
                    <a:pt x="399" y="35"/>
                    <a:pt x="405" y="22"/>
                    <a:pt x="436" y="12"/>
                  </a:cubicBezTo>
                  <a:cubicBezTo>
                    <a:pt x="449" y="8"/>
                    <a:pt x="474" y="0"/>
                    <a:pt x="474" y="0"/>
                  </a:cubicBezTo>
                  <a:cubicBezTo>
                    <a:pt x="491" y="2"/>
                    <a:pt x="508" y="2"/>
                    <a:pt x="525" y="6"/>
                  </a:cubicBezTo>
                  <a:cubicBezTo>
                    <a:pt x="552" y="13"/>
                    <a:pt x="556" y="56"/>
                    <a:pt x="570" y="76"/>
                  </a:cubicBezTo>
                  <a:cubicBezTo>
                    <a:pt x="583" y="120"/>
                    <a:pt x="599" y="183"/>
                    <a:pt x="647" y="198"/>
                  </a:cubicBezTo>
                  <a:cubicBezTo>
                    <a:pt x="659" y="206"/>
                    <a:pt x="675" y="207"/>
                    <a:pt x="685" y="217"/>
                  </a:cubicBezTo>
                  <a:cubicBezTo>
                    <a:pt x="690" y="222"/>
                    <a:pt x="689" y="230"/>
                    <a:pt x="692" y="236"/>
                  </a:cubicBezTo>
                  <a:cubicBezTo>
                    <a:pt x="705" y="263"/>
                    <a:pt x="719" y="287"/>
                    <a:pt x="736" y="313"/>
                  </a:cubicBezTo>
                  <a:cubicBezTo>
                    <a:pt x="744" y="324"/>
                    <a:pt x="762" y="322"/>
                    <a:pt x="775" y="326"/>
                  </a:cubicBezTo>
                  <a:cubicBezTo>
                    <a:pt x="781" y="328"/>
                    <a:pt x="794" y="332"/>
                    <a:pt x="794" y="332"/>
                  </a:cubicBezTo>
                  <a:cubicBezTo>
                    <a:pt x="811" y="358"/>
                    <a:pt x="820" y="382"/>
                    <a:pt x="839" y="409"/>
                  </a:cubicBezTo>
                  <a:cubicBezTo>
                    <a:pt x="848" y="422"/>
                    <a:pt x="864" y="426"/>
                    <a:pt x="877" y="435"/>
                  </a:cubicBezTo>
                  <a:cubicBezTo>
                    <a:pt x="883" y="439"/>
                    <a:pt x="896" y="448"/>
                    <a:pt x="896" y="448"/>
                  </a:cubicBezTo>
                  <a:cubicBezTo>
                    <a:pt x="934" y="503"/>
                    <a:pt x="884" y="438"/>
                    <a:pt x="928" y="473"/>
                  </a:cubicBezTo>
                  <a:cubicBezTo>
                    <a:pt x="973" y="508"/>
                    <a:pt x="909" y="480"/>
                    <a:pt x="960" y="499"/>
                  </a:cubicBezTo>
                  <a:cubicBezTo>
                    <a:pt x="973" y="518"/>
                    <a:pt x="979" y="534"/>
                    <a:pt x="986" y="556"/>
                  </a:cubicBezTo>
                  <a:cubicBezTo>
                    <a:pt x="978" y="614"/>
                    <a:pt x="971" y="672"/>
                    <a:pt x="960" y="729"/>
                  </a:cubicBezTo>
                  <a:cubicBezTo>
                    <a:pt x="955" y="797"/>
                    <a:pt x="972" y="841"/>
                    <a:pt x="909" y="864"/>
                  </a:cubicBezTo>
                  <a:cubicBezTo>
                    <a:pt x="792" y="862"/>
                    <a:pt x="674" y="857"/>
                    <a:pt x="557" y="857"/>
                  </a:cubicBezTo>
                  <a:cubicBezTo>
                    <a:pt x="497" y="857"/>
                    <a:pt x="437" y="859"/>
                    <a:pt x="378" y="864"/>
                  </a:cubicBezTo>
                  <a:cubicBezTo>
                    <a:pt x="365" y="865"/>
                    <a:pt x="340" y="876"/>
                    <a:pt x="340" y="876"/>
                  </a:cubicBezTo>
                  <a:cubicBezTo>
                    <a:pt x="295" y="906"/>
                    <a:pt x="250" y="935"/>
                    <a:pt x="205" y="966"/>
                  </a:cubicBezTo>
                  <a:cubicBezTo>
                    <a:pt x="201" y="968"/>
                    <a:pt x="214" y="966"/>
                    <a:pt x="218" y="966"/>
                  </a:cubicBezTo>
                  <a:close/>
                </a:path>
              </a:pathLst>
            </a:custGeom>
            <a:solidFill>
              <a:srgbClr val="00FF00">
                <a:alpha val="50195"/>
              </a:srgbClr>
            </a:solidFill>
            <a:ln w="158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2778" name="Freeform 1031"/>
            <p:cNvSpPr>
              <a:spLocks/>
            </p:cNvSpPr>
            <p:nvPr/>
          </p:nvSpPr>
          <p:spPr bwMode="auto">
            <a:xfrm>
              <a:off x="2352" y="1920"/>
              <a:ext cx="960" cy="576"/>
            </a:xfrm>
            <a:custGeom>
              <a:avLst/>
              <a:gdLst>
                <a:gd name="T0" fmla="*/ 0 w 703"/>
                <a:gd name="T1" fmla="*/ 1527 h 452"/>
                <a:gd name="T2" fmla="*/ 2353 w 703"/>
                <a:gd name="T3" fmla="*/ 1900 h 452"/>
                <a:gd name="T4" fmla="*/ 2948 w 703"/>
                <a:gd name="T5" fmla="*/ 1983 h 452"/>
                <a:gd name="T6" fmla="*/ 4128 w 703"/>
                <a:gd name="T7" fmla="*/ 2361 h 452"/>
                <a:gd name="T8" fmla="*/ 5498 w 703"/>
                <a:gd name="T9" fmla="*/ 2555 h 452"/>
                <a:gd name="T10" fmla="*/ 6316 w 703"/>
                <a:gd name="T11" fmla="*/ 3367 h 452"/>
                <a:gd name="T12" fmla="*/ 6717 w 703"/>
                <a:gd name="T13" fmla="*/ 4027 h 452"/>
                <a:gd name="T14" fmla="*/ 8867 w 703"/>
                <a:gd name="T15" fmla="*/ 6507 h 452"/>
                <a:gd name="T16" fmla="*/ 13630 w 703"/>
                <a:gd name="T17" fmla="*/ 6232 h 452"/>
                <a:gd name="T18" fmla="*/ 15184 w 703"/>
                <a:gd name="T19" fmla="*/ 5198 h 452"/>
                <a:gd name="T20" fmla="*/ 16350 w 703"/>
                <a:gd name="T21" fmla="*/ 4850 h 452"/>
                <a:gd name="T22" fmla="*/ 19301 w 703"/>
                <a:gd name="T23" fmla="*/ 2630 h 452"/>
                <a:gd name="T24" fmla="*/ 20500 w 703"/>
                <a:gd name="T25" fmla="*/ 1250 h 452"/>
                <a:gd name="T26" fmla="*/ 21496 w 703"/>
                <a:gd name="T27" fmla="*/ 59 h 452"/>
                <a:gd name="T28" fmla="*/ 21094 w 703"/>
                <a:gd name="T29" fmla="*/ 59 h 4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03"/>
                <a:gd name="T46" fmla="*/ 0 h 452"/>
                <a:gd name="T47" fmla="*/ 703 w 703"/>
                <a:gd name="T48" fmla="*/ 452 h 4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03" h="452">
                  <a:moveTo>
                    <a:pt x="0" y="106"/>
                  </a:moveTo>
                  <a:cubicBezTo>
                    <a:pt x="25" y="115"/>
                    <a:pt x="51" y="124"/>
                    <a:pt x="77" y="132"/>
                  </a:cubicBezTo>
                  <a:cubicBezTo>
                    <a:pt x="83" y="134"/>
                    <a:pt x="96" y="138"/>
                    <a:pt x="96" y="138"/>
                  </a:cubicBezTo>
                  <a:cubicBezTo>
                    <a:pt x="109" y="147"/>
                    <a:pt x="121" y="155"/>
                    <a:pt x="134" y="164"/>
                  </a:cubicBezTo>
                  <a:cubicBezTo>
                    <a:pt x="147" y="173"/>
                    <a:pt x="179" y="177"/>
                    <a:pt x="179" y="177"/>
                  </a:cubicBezTo>
                  <a:cubicBezTo>
                    <a:pt x="186" y="197"/>
                    <a:pt x="199" y="213"/>
                    <a:pt x="205" y="234"/>
                  </a:cubicBezTo>
                  <a:cubicBezTo>
                    <a:pt x="210" y="249"/>
                    <a:pt x="218" y="279"/>
                    <a:pt x="218" y="279"/>
                  </a:cubicBezTo>
                  <a:cubicBezTo>
                    <a:pt x="224" y="342"/>
                    <a:pt x="216" y="429"/>
                    <a:pt x="288" y="452"/>
                  </a:cubicBezTo>
                  <a:cubicBezTo>
                    <a:pt x="348" y="433"/>
                    <a:pt x="352" y="438"/>
                    <a:pt x="442" y="433"/>
                  </a:cubicBezTo>
                  <a:cubicBezTo>
                    <a:pt x="489" y="416"/>
                    <a:pt x="463" y="388"/>
                    <a:pt x="493" y="362"/>
                  </a:cubicBezTo>
                  <a:cubicBezTo>
                    <a:pt x="504" y="352"/>
                    <a:pt x="531" y="337"/>
                    <a:pt x="531" y="337"/>
                  </a:cubicBezTo>
                  <a:cubicBezTo>
                    <a:pt x="565" y="286"/>
                    <a:pt x="599" y="236"/>
                    <a:pt x="627" y="183"/>
                  </a:cubicBezTo>
                  <a:cubicBezTo>
                    <a:pt x="643" y="153"/>
                    <a:pt x="651" y="118"/>
                    <a:pt x="666" y="87"/>
                  </a:cubicBezTo>
                  <a:cubicBezTo>
                    <a:pt x="676" y="68"/>
                    <a:pt x="703" y="27"/>
                    <a:pt x="698" y="4"/>
                  </a:cubicBezTo>
                  <a:cubicBezTo>
                    <a:pt x="697" y="0"/>
                    <a:pt x="689" y="4"/>
                    <a:pt x="685" y="4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2779" name="Freeform 1047"/>
            <p:cNvSpPr>
              <a:spLocks/>
            </p:cNvSpPr>
            <p:nvPr/>
          </p:nvSpPr>
          <p:spPr bwMode="auto">
            <a:xfrm>
              <a:off x="2340" y="1916"/>
              <a:ext cx="951" cy="562"/>
            </a:xfrm>
            <a:custGeom>
              <a:avLst/>
              <a:gdLst>
                <a:gd name="T0" fmla="*/ 0 w 951"/>
                <a:gd name="T1" fmla="*/ 128 h 562"/>
                <a:gd name="T2" fmla="*/ 18 w 951"/>
                <a:gd name="T3" fmla="*/ 120 h 562"/>
                <a:gd name="T4" fmla="*/ 46 w 951"/>
                <a:gd name="T5" fmla="*/ 104 h 562"/>
                <a:gd name="T6" fmla="*/ 62 w 951"/>
                <a:gd name="T7" fmla="*/ 94 h 562"/>
                <a:gd name="T8" fmla="*/ 74 w 951"/>
                <a:gd name="T9" fmla="*/ 86 h 562"/>
                <a:gd name="T10" fmla="*/ 90 w 951"/>
                <a:gd name="T11" fmla="*/ 74 h 562"/>
                <a:gd name="T12" fmla="*/ 144 w 951"/>
                <a:gd name="T13" fmla="*/ 44 h 562"/>
                <a:gd name="T14" fmla="*/ 194 w 951"/>
                <a:gd name="T15" fmla="*/ 22 h 562"/>
                <a:gd name="T16" fmla="*/ 298 w 951"/>
                <a:gd name="T17" fmla="*/ 18 h 562"/>
                <a:gd name="T18" fmla="*/ 754 w 951"/>
                <a:gd name="T19" fmla="*/ 22 h 562"/>
                <a:gd name="T20" fmla="*/ 784 w 951"/>
                <a:gd name="T21" fmla="*/ 28 h 562"/>
                <a:gd name="T22" fmla="*/ 932 w 951"/>
                <a:gd name="T23" fmla="*/ 20 h 562"/>
                <a:gd name="T24" fmla="*/ 932 w 951"/>
                <a:gd name="T25" fmla="*/ 72 h 562"/>
                <a:gd name="T26" fmla="*/ 918 w 951"/>
                <a:gd name="T27" fmla="*/ 80 h 562"/>
                <a:gd name="T28" fmla="*/ 902 w 951"/>
                <a:gd name="T29" fmla="*/ 124 h 562"/>
                <a:gd name="T30" fmla="*/ 890 w 951"/>
                <a:gd name="T31" fmla="*/ 146 h 562"/>
                <a:gd name="T32" fmla="*/ 880 w 951"/>
                <a:gd name="T33" fmla="*/ 162 h 562"/>
                <a:gd name="T34" fmla="*/ 858 w 951"/>
                <a:gd name="T35" fmla="*/ 212 h 562"/>
                <a:gd name="T36" fmla="*/ 824 w 951"/>
                <a:gd name="T37" fmla="*/ 278 h 562"/>
                <a:gd name="T38" fmla="*/ 808 w 951"/>
                <a:gd name="T39" fmla="*/ 298 h 562"/>
                <a:gd name="T40" fmla="*/ 790 w 951"/>
                <a:gd name="T41" fmla="*/ 322 h 562"/>
                <a:gd name="T42" fmla="*/ 760 w 951"/>
                <a:gd name="T43" fmla="*/ 370 h 562"/>
                <a:gd name="T44" fmla="*/ 742 w 951"/>
                <a:gd name="T45" fmla="*/ 392 h 562"/>
                <a:gd name="T46" fmla="*/ 724 w 951"/>
                <a:gd name="T47" fmla="*/ 420 h 562"/>
                <a:gd name="T48" fmla="*/ 716 w 951"/>
                <a:gd name="T49" fmla="*/ 432 h 562"/>
                <a:gd name="T50" fmla="*/ 704 w 951"/>
                <a:gd name="T51" fmla="*/ 436 h 562"/>
                <a:gd name="T52" fmla="*/ 674 w 951"/>
                <a:gd name="T53" fmla="*/ 456 h 562"/>
                <a:gd name="T54" fmla="*/ 650 w 951"/>
                <a:gd name="T55" fmla="*/ 492 h 562"/>
                <a:gd name="T56" fmla="*/ 626 w 951"/>
                <a:gd name="T57" fmla="*/ 520 h 562"/>
                <a:gd name="T58" fmla="*/ 566 w 951"/>
                <a:gd name="T59" fmla="*/ 550 h 562"/>
                <a:gd name="T60" fmla="*/ 448 w 951"/>
                <a:gd name="T61" fmla="*/ 552 h 562"/>
                <a:gd name="T62" fmla="*/ 398 w 951"/>
                <a:gd name="T63" fmla="*/ 562 h 562"/>
                <a:gd name="T64" fmla="*/ 376 w 951"/>
                <a:gd name="T65" fmla="*/ 550 h 562"/>
                <a:gd name="T66" fmla="*/ 350 w 951"/>
                <a:gd name="T67" fmla="*/ 514 h 562"/>
                <a:gd name="T68" fmla="*/ 342 w 951"/>
                <a:gd name="T69" fmla="*/ 504 h 562"/>
                <a:gd name="T70" fmla="*/ 334 w 951"/>
                <a:gd name="T71" fmla="*/ 484 h 562"/>
                <a:gd name="T72" fmla="*/ 320 w 951"/>
                <a:gd name="T73" fmla="*/ 346 h 562"/>
                <a:gd name="T74" fmla="*/ 296 w 951"/>
                <a:gd name="T75" fmla="*/ 264 h 562"/>
                <a:gd name="T76" fmla="*/ 288 w 951"/>
                <a:gd name="T77" fmla="*/ 256 h 562"/>
                <a:gd name="T78" fmla="*/ 270 w 951"/>
                <a:gd name="T79" fmla="*/ 234 h 562"/>
                <a:gd name="T80" fmla="*/ 204 w 951"/>
                <a:gd name="T81" fmla="*/ 198 h 562"/>
                <a:gd name="T82" fmla="*/ 188 w 951"/>
                <a:gd name="T83" fmla="*/ 186 h 562"/>
                <a:gd name="T84" fmla="*/ 166 w 951"/>
                <a:gd name="T85" fmla="*/ 170 h 562"/>
                <a:gd name="T86" fmla="*/ 120 w 951"/>
                <a:gd name="T87" fmla="*/ 154 h 562"/>
                <a:gd name="T88" fmla="*/ 0 w 951"/>
                <a:gd name="T89" fmla="*/ 128 h 5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51"/>
                <a:gd name="T136" fmla="*/ 0 h 562"/>
                <a:gd name="T137" fmla="*/ 951 w 951"/>
                <a:gd name="T138" fmla="*/ 562 h 5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51" h="562">
                  <a:moveTo>
                    <a:pt x="0" y="128"/>
                  </a:moveTo>
                  <a:cubicBezTo>
                    <a:pt x="5" y="124"/>
                    <a:pt x="18" y="120"/>
                    <a:pt x="18" y="120"/>
                  </a:cubicBezTo>
                  <a:cubicBezTo>
                    <a:pt x="23" y="113"/>
                    <a:pt x="37" y="107"/>
                    <a:pt x="46" y="104"/>
                  </a:cubicBezTo>
                  <a:cubicBezTo>
                    <a:pt x="56" y="90"/>
                    <a:pt x="42" y="107"/>
                    <a:pt x="62" y="94"/>
                  </a:cubicBezTo>
                  <a:cubicBezTo>
                    <a:pt x="66" y="91"/>
                    <a:pt x="74" y="86"/>
                    <a:pt x="74" y="86"/>
                  </a:cubicBezTo>
                  <a:cubicBezTo>
                    <a:pt x="79" y="79"/>
                    <a:pt x="83" y="79"/>
                    <a:pt x="90" y="74"/>
                  </a:cubicBezTo>
                  <a:cubicBezTo>
                    <a:pt x="100" y="59"/>
                    <a:pt x="128" y="49"/>
                    <a:pt x="144" y="44"/>
                  </a:cubicBezTo>
                  <a:cubicBezTo>
                    <a:pt x="161" y="38"/>
                    <a:pt x="175" y="23"/>
                    <a:pt x="194" y="22"/>
                  </a:cubicBezTo>
                  <a:cubicBezTo>
                    <a:pt x="246" y="18"/>
                    <a:pt x="211" y="20"/>
                    <a:pt x="298" y="18"/>
                  </a:cubicBezTo>
                  <a:cubicBezTo>
                    <a:pt x="408" y="0"/>
                    <a:pt x="646" y="21"/>
                    <a:pt x="754" y="22"/>
                  </a:cubicBezTo>
                  <a:cubicBezTo>
                    <a:pt x="764" y="25"/>
                    <a:pt x="773" y="27"/>
                    <a:pt x="784" y="28"/>
                  </a:cubicBezTo>
                  <a:cubicBezTo>
                    <a:pt x="834" y="26"/>
                    <a:pt x="882" y="21"/>
                    <a:pt x="932" y="20"/>
                  </a:cubicBezTo>
                  <a:cubicBezTo>
                    <a:pt x="951" y="25"/>
                    <a:pt x="945" y="61"/>
                    <a:pt x="932" y="72"/>
                  </a:cubicBezTo>
                  <a:cubicBezTo>
                    <a:pt x="928" y="75"/>
                    <a:pt x="922" y="77"/>
                    <a:pt x="918" y="80"/>
                  </a:cubicBezTo>
                  <a:cubicBezTo>
                    <a:pt x="913" y="95"/>
                    <a:pt x="907" y="109"/>
                    <a:pt x="902" y="124"/>
                  </a:cubicBezTo>
                  <a:cubicBezTo>
                    <a:pt x="899" y="134"/>
                    <a:pt x="901" y="142"/>
                    <a:pt x="890" y="146"/>
                  </a:cubicBezTo>
                  <a:cubicBezTo>
                    <a:pt x="885" y="160"/>
                    <a:pt x="890" y="156"/>
                    <a:pt x="880" y="162"/>
                  </a:cubicBezTo>
                  <a:cubicBezTo>
                    <a:pt x="875" y="178"/>
                    <a:pt x="868" y="198"/>
                    <a:pt x="858" y="212"/>
                  </a:cubicBezTo>
                  <a:cubicBezTo>
                    <a:pt x="854" y="231"/>
                    <a:pt x="844" y="271"/>
                    <a:pt x="824" y="278"/>
                  </a:cubicBezTo>
                  <a:cubicBezTo>
                    <a:pt x="822" y="285"/>
                    <a:pt x="814" y="294"/>
                    <a:pt x="808" y="298"/>
                  </a:cubicBezTo>
                  <a:cubicBezTo>
                    <a:pt x="802" y="306"/>
                    <a:pt x="797" y="315"/>
                    <a:pt x="790" y="322"/>
                  </a:cubicBezTo>
                  <a:cubicBezTo>
                    <a:pt x="787" y="335"/>
                    <a:pt x="772" y="362"/>
                    <a:pt x="760" y="370"/>
                  </a:cubicBezTo>
                  <a:cubicBezTo>
                    <a:pt x="756" y="381"/>
                    <a:pt x="752" y="387"/>
                    <a:pt x="742" y="392"/>
                  </a:cubicBezTo>
                  <a:cubicBezTo>
                    <a:pt x="739" y="401"/>
                    <a:pt x="732" y="415"/>
                    <a:pt x="724" y="420"/>
                  </a:cubicBezTo>
                  <a:cubicBezTo>
                    <a:pt x="721" y="424"/>
                    <a:pt x="719" y="428"/>
                    <a:pt x="716" y="432"/>
                  </a:cubicBezTo>
                  <a:cubicBezTo>
                    <a:pt x="714" y="436"/>
                    <a:pt x="704" y="436"/>
                    <a:pt x="704" y="436"/>
                  </a:cubicBezTo>
                  <a:cubicBezTo>
                    <a:pt x="695" y="445"/>
                    <a:pt x="684" y="449"/>
                    <a:pt x="674" y="456"/>
                  </a:cubicBezTo>
                  <a:cubicBezTo>
                    <a:pt x="670" y="469"/>
                    <a:pt x="660" y="482"/>
                    <a:pt x="650" y="492"/>
                  </a:cubicBezTo>
                  <a:cubicBezTo>
                    <a:pt x="649" y="496"/>
                    <a:pt x="631" y="518"/>
                    <a:pt x="626" y="520"/>
                  </a:cubicBezTo>
                  <a:cubicBezTo>
                    <a:pt x="621" y="540"/>
                    <a:pt x="584" y="549"/>
                    <a:pt x="566" y="550"/>
                  </a:cubicBezTo>
                  <a:cubicBezTo>
                    <a:pt x="527" y="551"/>
                    <a:pt x="487" y="551"/>
                    <a:pt x="448" y="552"/>
                  </a:cubicBezTo>
                  <a:cubicBezTo>
                    <a:pt x="431" y="554"/>
                    <a:pt x="415" y="557"/>
                    <a:pt x="398" y="562"/>
                  </a:cubicBezTo>
                  <a:cubicBezTo>
                    <a:pt x="389" y="558"/>
                    <a:pt x="382" y="558"/>
                    <a:pt x="376" y="550"/>
                  </a:cubicBezTo>
                  <a:cubicBezTo>
                    <a:pt x="373" y="540"/>
                    <a:pt x="360" y="519"/>
                    <a:pt x="350" y="514"/>
                  </a:cubicBezTo>
                  <a:cubicBezTo>
                    <a:pt x="345" y="499"/>
                    <a:pt x="352" y="517"/>
                    <a:pt x="342" y="504"/>
                  </a:cubicBezTo>
                  <a:cubicBezTo>
                    <a:pt x="338" y="499"/>
                    <a:pt x="338" y="490"/>
                    <a:pt x="334" y="484"/>
                  </a:cubicBezTo>
                  <a:cubicBezTo>
                    <a:pt x="328" y="438"/>
                    <a:pt x="325" y="392"/>
                    <a:pt x="320" y="346"/>
                  </a:cubicBezTo>
                  <a:cubicBezTo>
                    <a:pt x="317" y="316"/>
                    <a:pt x="314" y="288"/>
                    <a:pt x="296" y="264"/>
                  </a:cubicBezTo>
                  <a:cubicBezTo>
                    <a:pt x="291" y="248"/>
                    <a:pt x="299" y="267"/>
                    <a:pt x="288" y="256"/>
                  </a:cubicBezTo>
                  <a:cubicBezTo>
                    <a:pt x="280" y="248"/>
                    <a:pt x="279" y="240"/>
                    <a:pt x="270" y="234"/>
                  </a:cubicBezTo>
                  <a:cubicBezTo>
                    <a:pt x="261" y="208"/>
                    <a:pt x="223" y="211"/>
                    <a:pt x="204" y="198"/>
                  </a:cubicBezTo>
                  <a:cubicBezTo>
                    <a:pt x="199" y="191"/>
                    <a:pt x="196" y="189"/>
                    <a:pt x="188" y="186"/>
                  </a:cubicBezTo>
                  <a:cubicBezTo>
                    <a:pt x="185" y="177"/>
                    <a:pt x="174" y="175"/>
                    <a:pt x="166" y="170"/>
                  </a:cubicBezTo>
                  <a:cubicBezTo>
                    <a:pt x="158" y="158"/>
                    <a:pt x="134" y="157"/>
                    <a:pt x="120" y="154"/>
                  </a:cubicBezTo>
                  <a:cubicBezTo>
                    <a:pt x="74" y="146"/>
                    <a:pt x="52" y="128"/>
                    <a:pt x="0" y="128"/>
                  </a:cubicBez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81273" name="Picture 1049" descr="C:\Documents and Settings\WSG02\Documenti\archivio foto 2\marina\casse d'espansione\le torri\122-2247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914400"/>
            <a:ext cx="6400800" cy="4800600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18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6" grpId="0" autoUpdateAnimBg="0"/>
      <p:bldP spid="181257" grpId="0" autoUpdateAnimBg="0"/>
      <p:bldP spid="18125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>
                <a:solidFill>
                  <a:srgbClr val="FFFF00"/>
                </a:solidFill>
              </a:rPr>
              <a:t>Cosa è il CB3 Medio Valdarno</a:t>
            </a:r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it-IT" dirty="0" smtClean="0">
                <a:solidFill>
                  <a:srgbClr val="FFFF00"/>
                </a:solidFill>
              </a:rPr>
              <a:t> La Legge regionale 79/12 unisce :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</a:rPr>
              <a:t>CB Toscana Centrale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</a:rPr>
              <a:t>CB </a:t>
            </a:r>
            <a:r>
              <a:rPr lang="it-IT" dirty="0" smtClean="0">
                <a:solidFill>
                  <a:srgbClr val="FFFF00"/>
                </a:solidFill>
              </a:rPr>
              <a:t>Ombrone Pistoiese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</a:rPr>
              <a:t>CB Area Fiorentina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</a:rPr>
              <a:t>UC </a:t>
            </a:r>
            <a:r>
              <a:rPr lang="it-IT" dirty="0" err="1" smtClean="0">
                <a:solidFill>
                  <a:srgbClr val="FFFF00"/>
                </a:solidFill>
              </a:rPr>
              <a:t>Val</a:t>
            </a:r>
            <a:r>
              <a:rPr lang="it-IT" dirty="0" smtClean="0">
                <a:solidFill>
                  <a:srgbClr val="FFFF00"/>
                </a:solidFill>
              </a:rPr>
              <a:t> di Bisenzio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</a:rPr>
              <a:t>UC Mugello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</a:rPr>
              <a:t>UC </a:t>
            </a:r>
            <a:r>
              <a:rPr lang="it-IT" dirty="0" err="1" smtClean="0">
                <a:solidFill>
                  <a:srgbClr val="FFFF00"/>
                </a:solidFill>
              </a:rPr>
              <a:t>Valdisieve</a:t>
            </a:r>
            <a:endParaRPr lang="it-IT" dirty="0" smtClean="0">
              <a:solidFill>
                <a:srgbClr val="FFFF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159.213.63.203\i.mazzoni\foto aeree 10 02 2006\DSCN1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C:\Documents and Settings\j.manetti\Desktop\foto aeree ILARIA maggio 2008\DSCN3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3" name="Picture 3" descr="C:\Documents and Settings\j.manetti\Desktop\foto aeree ILARIA maggio 2008\DSCN3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1981200"/>
          <a:ext cx="9144000" cy="4876800"/>
        </p:xfrm>
        <a:graphic>
          <a:graphicData uri="http://schemas.openxmlformats.org/presentationml/2006/ole">
            <p:oleObj spid="_x0000_s2050" name="Grafico" r:id="rId3" imgW="10900800" imgH="5832000" progId="Excel.Sheet.8">
              <p:embed/>
            </p:oleObj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00063" y="214313"/>
            <a:ext cx="82296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>
                <a:latin typeface="Bookman Old Style" pitchFamily="18" charset="0"/>
              </a:rPr>
              <a:t>L’effetto di laminazione della piena delle casse di espansione Le Torri e La Gora è visibile sugli idrogrammi di progetto al ponte alla Valle per diversi scenari e TR=200 anni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acque alte del Reale</a:t>
            </a:r>
          </a:p>
          <a:p>
            <a:endParaRPr lang="it-IT" sz="2000" dirty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0000"/>
              </a:solidFill>
            </a:endParaRP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20483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Freccia a sinistra 9"/>
          <p:cNvSpPr>
            <a:spLocks noChangeArrowheads="1"/>
          </p:cNvSpPr>
          <p:nvPr/>
        </p:nvSpPr>
        <p:spPr bwMode="auto">
          <a:xfrm>
            <a:off x="1928813" y="5143500"/>
            <a:ext cx="977900" cy="484188"/>
          </a:xfrm>
          <a:prstGeom prst="leftArrow">
            <a:avLst>
              <a:gd name="adj1" fmla="val 50000"/>
              <a:gd name="adj2" fmla="val 530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85" name="CasellaDiTesto 10"/>
          <p:cNvSpPr txBox="1">
            <a:spLocks noChangeArrowheads="1"/>
          </p:cNvSpPr>
          <p:nvPr/>
        </p:nvSpPr>
        <p:spPr bwMode="auto">
          <a:xfrm>
            <a:off x="3214688" y="4857750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Manufatto paratoie di immissione del Fosso Reale nel Fiume Bisenzio 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0486" name="Connettore 6"/>
          <p:cNvSpPr>
            <a:spLocks noChangeArrowheads="1"/>
          </p:cNvSpPr>
          <p:nvPr/>
        </p:nvSpPr>
        <p:spPr bwMode="auto">
          <a:xfrm>
            <a:off x="1357313" y="5143500"/>
            <a:ext cx="457200" cy="457200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87" name="CasellaDiTesto 11"/>
          <p:cNvSpPr txBox="1">
            <a:spLocks noChangeArrowheads="1"/>
          </p:cNvSpPr>
          <p:nvPr/>
        </p:nvSpPr>
        <p:spPr bwMode="auto">
          <a:xfrm>
            <a:off x="5143500" y="1928813"/>
            <a:ext cx="3643313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Manufatto paratoie: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Portata massima </a:t>
            </a:r>
            <a:r>
              <a:rPr lang="it-IT" sz="2000" dirty="0" err="1">
                <a:solidFill>
                  <a:srgbClr val="FFFF00"/>
                </a:solidFill>
              </a:rPr>
              <a:t>defluibile</a:t>
            </a:r>
            <a:r>
              <a:rPr lang="it-IT" sz="2000" dirty="0">
                <a:solidFill>
                  <a:srgbClr val="FFFF00"/>
                </a:solidFill>
              </a:rPr>
              <a:t> 230 </a:t>
            </a:r>
            <a:r>
              <a:rPr lang="it-IT" sz="2000" dirty="0" err="1">
                <a:solidFill>
                  <a:srgbClr val="FFFF00"/>
                </a:solidFill>
              </a:rPr>
              <a:t>mc</a:t>
            </a:r>
            <a:r>
              <a:rPr lang="it-IT" sz="2000" dirty="0">
                <a:solidFill>
                  <a:srgbClr val="FFFF00"/>
                </a:solidFill>
              </a:rPr>
              <a:t>/s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: € 6’000’</a:t>
            </a:r>
            <a:r>
              <a:rPr lang="it-IT" sz="2000" dirty="0" err="1">
                <a:solidFill>
                  <a:srgbClr val="FFFF00"/>
                </a:solidFill>
              </a:rPr>
              <a:t>000</a:t>
            </a:r>
            <a:r>
              <a:rPr lang="it-IT" sz="2000" dirty="0">
                <a:solidFill>
                  <a:srgbClr val="FFFF00"/>
                </a:solidFill>
              </a:rPr>
              <a:t>;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Accordo di Programma ex L. 50/95</a:t>
            </a:r>
          </a:p>
          <a:p>
            <a:endParaRPr lang="it-IT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Neri\Documenti\Lavori\immagini\campi\foto\paratie acque alt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CasellaDiTesto 6"/>
          <p:cNvSpPr txBox="1">
            <a:spLocks noChangeArrowheads="1"/>
          </p:cNvSpPr>
          <p:nvPr/>
        </p:nvSpPr>
        <p:spPr bwMode="auto">
          <a:xfrm>
            <a:off x="5572125" y="857250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Manufatto paratoie di immissione del Fosso Reale nel Fiume Bisenzio 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sellaDiTesto 6"/>
          <p:cNvSpPr txBox="1">
            <a:spLocks noChangeArrowheads="1"/>
          </p:cNvSpPr>
          <p:nvPr/>
        </p:nvSpPr>
        <p:spPr bwMode="auto">
          <a:xfrm>
            <a:off x="500063" y="285750"/>
            <a:ext cx="8358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Manufatto paratoie di immissione del Fosso Reale nel Fiume Bisenzio.</a:t>
            </a:r>
          </a:p>
          <a:p>
            <a:r>
              <a:rPr lang="it-IT" sz="2000" dirty="0">
                <a:solidFill>
                  <a:srgbClr val="FFFF00"/>
                </a:solidFill>
              </a:rPr>
              <a:t>La chiusura delle paratoie inibisce l’ingresso delle acque di piena del Bisenzio nella piana 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4" name="Picture 3076" descr="C:\Documents and Settings\i.mazzoni\Desktop\SCANSIONI\ila098.jpg"/>
          <p:cNvPicPr>
            <a:picLocks noChangeAspect="1" noChangeArrowheads="1"/>
          </p:cNvPicPr>
          <p:nvPr/>
        </p:nvPicPr>
        <p:blipFill>
          <a:blip r:embed="rId3" cstate="print"/>
          <a:srcRect t="23126" r="1418"/>
          <a:stretch>
            <a:fillRect/>
          </a:stretch>
        </p:blipFill>
        <p:spPr bwMode="auto">
          <a:xfrm>
            <a:off x="285750" y="1857375"/>
            <a:ext cx="8621713" cy="45720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asellaDiTesto 6"/>
          <p:cNvSpPr txBox="1">
            <a:spLocks noChangeArrowheads="1"/>
          </p:cNvSpPr>
          <p:nvPr/>
        </p:nvSpPr>
        <p:spPr bwMode="auto">
          <a:xfrm>
            <a:off x="500063" y="285750"/>
            <a:ext cx="8358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Manufatto paratoie di immissione del Fosso Reale nel Fiume Bisenzio.</a:t>
            </a:r>
          </a:p>
          <a:p>
            <a:r>
              <a:rPr lang="it-IT" sz="2000" dirty="0">
                <a:solidFill>
                  <a:srgbClr val="FFFF00"/>
                </a:solidFill>
              </a:rPr>
              <a:t>Evento del 30 gennaio 2014</a:t>
            </a:r>
          </a:p>
        </p:txBody>
      </p:sp>
      <p:pic>
        <p:nvPicPr>
          <p:cNvPr id="37891" name="Picture 4" descr="H:\Fotografie consorzio archivio\4. EVENTI di PIENA\2014 01 30 piena Bisenzio\A_000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336675"/>
            <a:ext cx="8278812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6"/>
          <p:cNvSpPr txBox="1">
            <a:spLocks noChangeArrowheads="1"/>
          </p:cNvSpPr>
          <p:nvPr/>
        </p:nvSpPr>
        <p:spPr bwMode="auto">
          <a:xfrm>
            <a:off x="500063" y="285750"/>
            <a:ext cx="8358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Manufatto paratoie di immissione del Fosso Reale nel Fiume Bisenzio.</a:t>
            </a:r>
          </a:p>
          <a:p>
            <a:r>
              <a:rPr lang="it-IT" sz="2000" dirty="0">
                <a:solidFill>
                  <a:srgbClr val="FFFF00"/>
                </a:solidFill>
              </a:rPr>
              <a:t>Evento del </a:t>
            </a:r>
            <a:r>
              <a:rPr lang="it-IT" sz="2000" dirty="0" smtClean="0">
                <a:solidFill>
                  <a:srgbClr val="FFFF00"/>
                </a:solidFill>
              </a:rPr>
              <a:t>10 febbraio </a:t>
            </a:r>
            <a:r>
              <a:rPr lang="it-IT" sz="2000" dirty="0">
                <a:solidFill>
                  <a:srgbClr val="FFFF00"/>
                </a:solidFill>
              </a:rPr>
              <a:t>2014</a:t>
            </a:r>
          </a:p>
        </p:txBody>
      </p:sp>
      <p:pic>
        <p:nvPicPr>
          <p:cNvPr id="38915" name="Picture 2" descr="H:\Fotografie consorzio archivio\4. EVENTI di PIENA\2013 21 10\20131021_082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88328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acque basse del Fosso di Piano</a:t>
            </a:r>
          </a:p>
          <a:p>
            <a:endParaRPr lang="it-IT" sz="2000" dirty="0">
              <a:solidFill>
                <a:srgbClr val="FFFF00"/>
              </a:solidFill>
            </a:endParaRPr>
          </a:p>
        </p:txBody>
      </p:sp>
      <p:pic>
        <p:nvPicPr>
          <p:cNvPr id="39939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Freccia a sinistra 9"/>
          <p:cNvSpPr>
            <a:spLocks noChangeArrowheads="1"/>
          </p:cNvSpPr>
          <p:nvPr/>
        </p:nvSpPr>
        <p:spPr bwMode="auto">
          <a:xfrm>
            <a:off x="1000125" y="5500688"/>
            <a:ext cx="977900" cy="484187"/>
          </a:xfrm>
          <a:prstGeom prst="leftArrow">
            <a:avLst>
              <a:gd name="adj1" fmla="val 50000"/>
              <a:gd name="adj2" fmla="val 530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9941" name="CasellaDiTesto 10"/>
          <p:cNvSpPr txBox="1">
            <a:spLocks noChangeArrowheads="1"/>
          </p:cNvSpPr>
          <p:nvPr/>
        </p:nvSpPr>
        <p:spPr bwMode="auto">
          <a:xfrm>
            <a:off x="2143125" y="5214938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Impianto idrovoro e paratoie del fosso di Piano</a:t>
            </a:r>
          </a:p>
          <a:p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39942" name="Connettore 6"/>
          <p:cNvSpPr>
            <a:spLocks noChangeArrowheads="1"/>
          </p:cNvSpPr>
          <p:nvPr/>
        </p:nvSpPr>
        <p:spPr bwMode="auto">
          <a:xfrm>
            <a:off x="428625" y="5500688"/>
            <a:ext cx="457200" cy="457200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9943" name="CasellaDiTesto 11"/>
          <p:cNvSpPr txBox="1">
            <a:spLocks noChangeArrowheads="1"/>
          </p:cNvSpPr>
          <p:nvPr/>
        </p:nvSpPr>
        <p:spPr bwMode="auto">
          <a:xfrm>
            <a:off x="5072063" y="2286000"/>
            <a:ext cx="36433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Impianto idrovoro e paratoie: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Portata di progetto 7mc/s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impianto e nuove canalizzazioni : € 7’000’</a:t>
            </a:r>
            <a:r>
              <a:rPr lang="it-IT" sz="2000" dirty="0" err="1">
                <a:solidFill>
                  <a:srgbClr val="FFFF00"/>
                </a:solidFill>
              </a:rPr>
              <a:t>000</a:t>
            </a:r>
            <a:r>
              <a:rPr lang="it-IT" sz="2000" dirty="0">
                <a:solidFill>
                  <a:srgbClr val="FFFF00"/>
                </a:solidFill>
              </a:rPr>
              <a:t>;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Accordo di Programma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asellaDiTesto 6"/>
          <p:cNvSpPr txBox="1">
            <a:spLocks noChangeArrowheads="1"/>
          </p:cNvSpPr>
          <p:nvPr/>
        </p:nvSpPr>
        <p:spPr bwMode="auto">
          <a:xfrm>
            <a:off x="5572125" y="857250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Impianto idrovoro e paratoie del Fosso di Piano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grpSp>
        <p:nvGrpSpPr>
          <p:cNvPr id="40963" name="Gruppo 7"/>
          <p:cNvGrpSpPr>
            <a:grpSpLocks/>
          </p:cNvGrpSpPr>
          <p:nvPr/>
        </p:nvGrpSpPr>
        <p:grpSpPr bwMode="auto">
          <a:xfrm>
            <a:off x="285750" y="214313"/>
            <a:ext cx="8858250" cy="6643687"/>
            <a:chOff x="285720" y="214290"/>
            <a:chExt cx="8858280" cy="6643710"/>
          </a:xfrm>
        </p:grpSpPr>
        <p:pic>
          <p:nvPicPr>
            <p:cNvPr id="40965" name="Picture 2" descr="C:\Neri\Documenti\Lavori\immagini\campi\foto\fosso di pian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214290"/>
              <a:ext cx="8858280" cy="6643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6" name="CasellaDiTesto 4"/>
            <p:cNvSpPr txBox="1">
              <a:spLocks noChangeArrowheads="1"/>
            </p:cNvSpPr>
            <p:nvPr/>
          </p:nvSpPr>
          <p:spPr bwMode="auto">
            <a:xfrm>
              <a:off x="3857620" y="5429264"/>
              <a:ext cx="35719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>
                  <a:solidFill>
                    <a:srgbClr val="FF0000"/>
                  </a:solidFill>
                </a:rPr>
                <a:t>Impianto idrovoro e paratoie del Fosso di Piano</a:t>
              </a:r>
            </a:p>
            <a:p>
              <a:endParaRPr lang="it-IT" sz="2000">
                <a:solidFill>
                  <a:srgbClr val="FF0000"/>
                </a:solidFill>
              </a:endParaRPr>
            </a:p>
          </p:txBody>
        </p:sp>
      </p:grpSp>
      <p:pic>
        <p:nvPicPr>
          <p:cNvPr id="40964" name="Picture 4" descr="\\159.213.63.203\i.mazzoni\foto aeree 10 02 2006\DSCN0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12725"/>
            <a:ext cx="8859838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490538"/>
          </a:xfrm>
        </p:spPr>
        <p:txBody>
          <a:bodyPr rtlCol="0">
            <a:normAutofit fontScale="9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dirty="0" smtClean="0">
                <a:solidFill>
                  <a:srgbClr val="FFFF00"/>
                </a:solidFill>
              </a:rPr>
              <a:t>66 comuni:</a:t>
            </a:r>
            <a:br>
              <a:rPr lang="it-IT" dirty="0" smtClean="0">
                <a:solidFill>
                  <a:srgbClr val="FFFF00"/>
                </a:solidFill>
              </a:rPr>
            </a:br>
            <a:endParaRPr lang="it-IT" sz="1200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575" y="908050"/>
            <a:ext cx="2376488" cy="5722938"/>
          </a:xfrm>
          <a:ln>
            <a:solidFill>
              <a:schemeClr val="accent1"/>
            </a:solidFill>
          </a:ln>
        </p:spPr>
        <p:txBody>
          <a:bodyPr rtlCol="0"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it-IT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it-IT" sz="25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it-IT" sz="25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DICOMANO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EMPOLI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FIESOLE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FIGLINE VALDARNO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FIRENZE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FIRENZUOLA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GAMBASSI TERME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GREVE IN CHIANTI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IMPRUNETA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INCISA VALDARNO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LAMPORECCHIO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LASTRA A SIGNA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LONDA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MARLIANA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MONTAIONE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MONTALE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MONTELUPO FIORENTINO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MONTEMURLO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MONTERIGGIONI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MONTESPERTOLI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PELAGO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PISTOIA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POGGIBONSI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sz="5600" dirty="0" smtClean="0">
                <a:solidFill>
                  <a:srgbClr val="FFFF00"/>
                </a:solidFill>
              </a:rPr>
              <a:t>POGGIO A CAIANO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it-IT" sz="25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it-IT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it-IT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dirty="0" smtClean="0"/>
              <a:t>           </a:t>
            </a:r>
          </a:p>
        </p:txBody>
      </p:sp>
      <p:sp>
        <p:nvSpPr>
          <p:cNvPr id="7172" name="Segnaposto contenuto 2"/>
          <p:cNvSpPr txBox="1">
            <a:spLocks/>
          </p:cNvSpPr>
          <p:nvPr/>
        </p:nvSpPr>
        <p:spPr bwMode="auto">
          <a:xfrm>
            <a:off x="611188" y="908050"/>
            <a:ext cx="1954212" cy="561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it-IT" sz="800">
              <a:latin typeface="Constantia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it-IT" sz="3200">
              <a:latin typeface="Constantia" pitchFamily="18" charset="0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5940425" y="981075"/>
            <a:ext cx="2808288" cy="55435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56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PONTASSIEVE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PRATO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QUARRATA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RADDA IN CHIANTI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RADICOLI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RIGNANO SULL'ARNO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RUFINA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SAN CASCIANO IN VAL </a:t>
            </a:r>
            <a:r>
              <a:rPr lang="it-IT" sz="5600" dirty="0" err="1">
                <a:solidFill>
                  <a:srgbClr val="FFFF00"/>
                </a:solidFill>
                <a:latin typeface="+mn-lt"/>
              </a:rPr>
              <a:t>DI</a:t>
            </a:r>
            <a:r>
              <a:rPr lang="it-IT" sz="5600" dirty="0">
                <a:solidFill>
                  <a:srgbClr val="FFFF00"/>
                </a:solidFill>
                <a:latin typeface="+mn-lt"/>
              </a:rPr>
              <a:t> PESA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SAN GIMIGNANO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SAN GODENZO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SAN MINIATO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SAN PIERO A SIEVE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SCANDICCI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SCARPERIA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SESTO FIORENTINO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SIGNA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SOVICILLE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TAVARNELLE VAL </a:t>
            </a:r>
            <a:r>
              <a:rPr lang="it-IT" sz="5600" dirty="0" err="1">
                <a:solidFill>
                  <a:srgbClr val="FFFF00"/>
                </a:solidFill>
                <a:latin typeface="+mn-lt"/>
              </a:rPr>
              <a:t>DI</a:t>
            </a:r>
            <a:r>
              <a:rPr lang="it-IT" sz="5600" dirty="0">
                <a:solidFill>
                  <a:srgbClr val="FFFF00"/>
                </a:solidFill>
                <a:latin typeface="+mn-lt"/>
              </a:rPr>
              <a:t> PESA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VAGLIA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VAIANO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VERNIO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VICCHIO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solidFill>
                  <a:srgbClr val="FFFF00"/>
                </a:solidFill>
                <a:latin typeface="+mn-lt"/>
              </a:rPr>
              <a:t>VOLTERRA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5600" dirty="0">
                <a:latin typeface="+mn-lt"/>
              </a:rPr>
              <a:t> 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it-IT" sz="5600" dirty="0">
              <a:latin typeface="+mn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84213" y="981075"/>
            <a:ext cx="1871662" cy="48164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300" dirty="0">
              <a:solidFill>
                <a:prstClr val="black"/>
              </a:solidFill>
              <a:latin typeface="+mn-lt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AGLIANA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BAGNO A RIPOLI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BARBERINO </a:t>
            </a:r>
            <a:r>
              <a:rPr lang="it-IT" sz="1400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DI</a:t>
            </a: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MUGELLO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BARBERINO VAL </a:t>
            </a:r>
            <a:r>
              <a:rPr lang="it-IT" sz="1400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D'ELSA</a:t>
            </a: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/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BORGO SAN LORENZO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CALENZANO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CAMPI BISENZIO 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CANTAGALLO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CAPRAIA E LIMITE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CARMIGNANO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CASOLE </a:t>
            </a:r>
            <a:r>
              <a:rPr lang="it-IT" sz="1400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D'ELSA</a:t>
            </a: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/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CASTELFIORENTINO 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CASTELLINA IN CHIANTI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CASTELNUOVO BERARDENGA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CAVRIGLIA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CERTALDO</a:t>
            </a:r>
            <a:b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</a:br>
            <a:r>
              <a:rPr lang="it-IT" sz="140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COLLE VAL </a:t>
            </a:r>
            <a:r>
              <a:rPr lang="it-IT" sz="1400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D'ELSA</a:t>
            </a:r>
            <a:endParaRPr lang="it-IT" sz="14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acque basse di </a:t>
            </a:r>
            <a:r>
              <a:rPr lang="it-IT" sz="2000" dirty="0" err="1">
                <a:solidFill>
                  <a:srgbClr val="FFFF00"/>
                </a:solidFill>
              </a:rPr>
              <a:t>Crucignano</a:t>
            </a:r>
            <a:endParaRPr lang="it-IT" sz="2000" dirty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41987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CasellaDiTesto 10"/>
          <p:cNvSpPr txBox="1">
            <a:spLocks noChangeArrowheads="1"/>
          </p:cNvSpPr>
          <p:nvPr/>
        </p:nvSpPr>
        <p:spPr bwMode="auto">
          <a:xfrm>
            <a:off x="1285875" y="5357813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Impianto idrovoro e paratoie di Crucignano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41989" name="Connettore 6"/>
          <p:cNvSpPr>
            <a:spLocks noChangeArrowheads="1"/>
          </p:cNvSpPr>
          <p:nvPr/>
        </p:nvSpPr>
        <p:spPr bwMode="auto">
          <a:xfrm>
            <a:off x="1428750" y="3786188"/>
            <a:ext cx="457200" cy="457200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990" name="CasellaDiTesto 11"/>
          <p:cNvSpPr txBox="1">
            <a:spLocks noChangeArrowheads="1"/>
          </p:cNvSpPr>
          <p:nvPr/>
        </p:nvSpPr>
        <p:spPr bwMode="auto">
          <a:xfrm>
            <a:off x="5072063" y="2286000"/>
            <a:ext cx="36433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Impianto idrovoro e paratoie: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Portata di progetto 7mc/s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impianto e nuove canalizzazioni : € 3’700’000;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Regione Toscana e Comune di Campi Bisenzio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41991" name="Freccia in su 12"/>
          <p:cNvSpPr>
            <a:spLocks noChangeArrowheads="1"/>
          </p:cNvSpPr>
          <p:nvPr/>
        </p:nvSpPr>
        <p:spPr bwMode="auto">
          <a:xfrm>
            <a:off x="1500188" y="4286250"/>
            <a:ext cx="484187" cy="977900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sellaDiTesto 6"/>
          <p:cNvSpPr txBox="1">
            <a:spLocks noChangeArrowheads="1"/>
          </p:cNvSpPr>
          <p:nvPr/>
        </p:nvSpPr>
        <p:spPr bwMode="auto">
          <a:xfrm>
            <a:off x="1785938" y="5357813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Impianto idrovoro e paratoie di Crucignano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grpSp>
        <p:nvGrpSpPr>
          <p:cNvPr id="43011" name="Gruppo 9"/>
          <p:cNvGrpSpPr>
            <a:grpSpLocks/>
          </p:cNvGrpSpPr>
          <p:nvPr/>
        </p:nvGrpSpPr>
        <p:grpSpPr bwMode="auto">
          <a:xfrm>
            <a:off x="214313" y="214313"/>
            <a:ext cx="8548687" cy="6411912"/>
            <a:chOff x="214282" y="214290"/>
            <a:chExt cx="8548748" cy="6411560"/>
          </a:xfrm>
        </p:grpSpPr>
        <p:pic>
          <p:nvPicPr>
            <p:cNvPr id="43013" name="Picture 2" descr="\\159.213.63.203\i.mazzoni\foto aeree 10 02 2006\DSCN102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214290"/>
              <a:ext cx="8548748" cy="641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CasellaDiTesto 7"/>
            <p:cNvSpPr txBox="1">
              <a:spLocks noChangeArrowheads="1"/>
            </p:cNvSpPr>
            <p:nvPr/>
          </p:nvSpPr>
          <p:spPr bwMode="auto">
            <a:xfrm>
              <a:off x="4929190" y="413073"/>
              <a:ext cx="35719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>
                  <a:solidFill>
                    <a:srgbClr val="FF0000"/>
                  </a:solidFill>
                </a:rPr>
                <a:t>Impianto idrovoro e paratoie di Crucignano</a:t>
              </a:r>
            </a:p>
            <a:p>
              <a:endParaRPr lang="it-IT" sz="2000">
                <a:solidFill>
                  <a:srgbClr val="FF0000"/>
                </a:solidFill>
              </a:endParaRPr>
            </a:p>
          </p:txBody>
        </p:sp>
      </p:grpSp>
      <p:pic>
        <p:nvPicPr>
          <p:cNvPr id="43012" name="Picture 3" descr="\\159.213.63.203\i.mazzoni\foto aeree 10 02 2006\DSCN1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60338"/>
            <a:ext cx="8550275" cy="641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acque basse della Viaccia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44035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Freccia a sinistra 9"/>
          <p:cNvSpPr>
            <a:spLocks noChangeArrowheads="1"/>
          </p:cNvSpPr>
          <p:nvPr/>
        </p:nvSpPr>
        <p:spPr bwMode="auto">
          <a:xfrm>
            <a:off x="1714500" y="5715000"/>
            <a:ext cx="977900" cy="484188"/>
          </a:xfrm>
          <a:prstGeom prst="leftArrow">
            <a:avLst>
              <a:gd name="adj1" fmla="val 50000"/>
              <a:gd name="adj2" fmla="val 530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4037" name="CasellaDiTesto 10"/>
          <p:cNvSpPr txBox="1">
            <a:spLocks noChangeArrowheads="1"/>
          </p:cNvSpPr>
          <p:nvPr/>
        </p:nvSpPr>
        <p:spPr bwMode="auto">
          <a:xfrm>
            <a:off x="3000375" y="5286375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Impianto idrovoro e paratoie della Viaccia e area di laminazione Laghetto </a:t>
            </a:r>
            <a:r>
              <a:rPr lang="it-IT" sz="2000" dirty="0" err="1">
                <a:solidFill>
                  <a:srgbClr val="FFFF00"/>
                </a:solidFill>
              </a:rPr>
              <a:t>Borgioli</a:t>
            </a:r>
            <a:endParaRPr lang="it-IT" sz="2000" dirty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44038" name="Connettore 6"/>
          <p:cNvSpPr>
            <a:spLocks noChangeArrowheads="1"/>
          </p:cNvSpPr>
          <p:nvPr/>
        </p:nvSpPr>
        <p:spPr bwMode="auto">
          <a:xfrm>
            <a:off x="1071563" y="5715000"/>
            <a:ext cx="457200" cy="457200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4039" name="CasellaDiTesto 11"/>
          <p:cNvSpPr txBox="1">
            <a:spLocks noChangeArrowheads="1"/>
          </p:cNvSpPr>
          <p:nvPr/>
        </p:nvSpPr>
        <p:spPr bwMode="auto">
          <a:xfrm>
            <a:off x="5072063" y="2286000"/>
            <a:ext cx="36433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Impianto idrovoro e paratoie: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Portata di progetto 22 </a:t>
            </a:r>
            <a:r>
              <a:rPr lang="it-IT" sz="2000" dirty="0" err="1">
                <a:solidFill>
                  <a:srgbClr val="FFFF00"/>
                </a:solidFill>
              </a:rPr>
              <a:t>mc</a:t>
            </a:r>
            <a:r>
              <a:rPr lang="it-IT" sz="2000" dirty="0">
                <a:solidFill>
                  <a:srgbClr val="FFFF00"/>
                </a:solidFill>
              </a:rPr>
              <a:t>/s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impianto e nuove canalizzazioni : € 6’000’</a:t>
            </a:r>
            <a:r>
              <a:rPr lang="it-IT" sz="2000" dirty="0" err="1">
                <a:solidFill>
                  <a:srgbClr val="FFFF00"/>
                </a:solidFill>
              </a:rPr>
              <a:t>000</a:t>
            </a:r>
            <a:r>
              <a:rPr lang="it-IT" sz="2000" dirty="0">
                <a:solidFill>
                  <a:srgbClr val="FFFF00"/>
                </a:solidFill>
              </a:rPr>
              <a:t>;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RFI SpA e Regione Toscana</a:t>
            </a:r>
          </a:p>
          <a:p>
            <a:endParaRPr lang="it-IT" sz="2000" dirty="0">
              <a:solidFill>
                <a:srgbClr val="FFFF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uppo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5060" name="Picture 2" descr="C:\Neri\Documenti\Lavori\immagini\campi\foto\borgiol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061" name="Gruppo 16"/>
            <p:cNvGrpSpPr>
              <a:grpSpLocks/>
            </p:cNvGrpSpPr>
            <p:nvPr/>
          </p:nvGrpSpPr>
          <p:grpSpPr bwMode="auto">
            <a:xfrm>
              <a:off x="3000375" y="285750"/>
              <a:ext cx="6143625" cy="6324600"/>
              <a:chOff x="3000364" y="285728"/>
              <a:chExt cx="6143636" cy="6324099"/>
            </a:xfrm>
          </p:grpSpPr>
          <p:sp>
            <p:nvSpPr>
              <p:cNvPr id="45062" name="CasellaDiTesto 9"/>
              <p:cNvSpPr txBox="1">
                <a:spLocks noChangeArrowheads="1"/>
              </p:cNvSpPr>
              <p:nvPr/>
            </p:nvSpPr>
            <p:spPr bwMode="auto">
              <a:xfrm>
                <a:off x="5572100" y="285728"/>
                <a:ext cx="35719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2000" dirty="0">
                    <a:solidFill>
                      <a:srgbClr val="FF0000"/>
                    </a:solidFill>
                  </a:rPr>
                  <a:t>Impianto idrovoro e paratoie della Viaccia</a:t>
                </a:r>
              </a:p>
            </p:txBody>
          </p:sp>
          <p:sp>
            <p:nvSpPr>
              <p:cNvPr id="45063" name="CasellaDiTesto 11"/>
              <p:cNvSpPr txBox="1">
                <a:spLocks noChangeArrowheads="1"/>
              </p:cNvSpPr>
              <p:nvPr/>
            </p:nvSpPr>
            <p:spPr bwMode="auto">
              <a:xfrm>
                <a:off x="3000364" y="5286388"/>
                <a:ext cx="3571900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2000" dirty="0">
                    <a:solidFill>
                      <a:srgbClr val="FF0000"/>
                    </a:solidFill>
                  </a:rPr>
                  <a:t>Impianto idrovoro e paratoie della Viaccia e area di laminazione Laghetto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Borgioli</a:t>
                </a:r>
                <a:endParaRPr lang="it-IT" sz="2000" dirty="0">
                  <a:solidFill>
                    <a:srgbClr val="FF0000"/>
                  </a:solidFill>
                </a:endParaRPr>
              </a:p>
              <a:p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5064" name="Connettore 2 15"/>
              <p:cNvCxnSpPr>
                <a:cxnSpLocks noChangeShapeType="1"/>
                <a:stCxn id="45062" idx="1"/>
              </p:cNvCxnSpPr>
              <p:nvPr/>
            </p:nvCxnSpPr>
            <p:spPr bwMode="auto">
              <a:xfrm rot="10800000" flipV="1">
                <a:off x="3714744" y="639670"/>
                <a:ext cx="1857356" cy="646189"/>
              </a:xfrm>
              <a:prstGeom prst="straightConnector1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</p:grpSp>
      <p:pic>
        <p:nvPicPr>
          <p:cNvPr id="25605" name="Picture 2" descr="C:\Documents and Settings\j.manetti\Desktop\foto aeree ILARIA maggio 2008\DSCN3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50" y="9715500"/>
            <a:ext cx="942975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Neri\Documenti\Lavori\immagini\campi\foto\viacc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2" descr="C:\Documents and Settings\j.manetti\Desktop\foto aeree ILARIA maggio 2008\DSCN3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50" y="9715500"/>
            <a:ext cx="942975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16B13-6635-4D43-A3B5-5444C1F19A73}" type="slidenum">
              <a:rPr lang="it-IT"/>
              <a:pPr>
                <a:defRPr/>
              </a:pPr>
              <a:t>45</a:t>
            </a:fld>
            <a:endParaRPr lang="it-IT"/>
          </a:p>
        </p:txBody>
      </p: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0" y="762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800">
                <a:solidFill>
                  <a:srgbClr val="FFFF00"/>
                </a:solidFill>
                <a:latin typeface="Comic Sans MS" pitchFamily="66" charset="0"/>
              </a:rPr>
              <a:t>LE OPERE TERMINALI</a:t>
            </a:r>
          </a:p>
        </p:txBody>
      </p:sp>
      <p:sp>
        <p:nvSpPr>
          <p:cNvPr id="47108" name="Rectangle 10"/>
          <p:cNvSpPr>
            <a:spLocks noChangeArrowheads="1"/>
          </p:cNvSpPr>
          <p:nvPr/>
        </p:nvSpPr>
        <p:spPr bwMode="auto">
          <a:xfrm>
            <a:off x="395288" y="1125538"/>
            <a:ext cx="3960812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000">
                <a:solidFill>
                  <a:srgbClr val="FFFF00"/>
                </a:solidFill>
                <a:latin typeface="Comic Sans MS" pitchFamily="66" charset="0"/>
              </a:rPr>
              <a:t>Il collettore di acque basse può sversare a gravità nel recettore sottopassando le arginature di quest’ultimo, mediante appositi manufatti detti chiaviche, finché il suo livello è preminente rispetto a quello del recettore;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it-IT" sz="2000">
              <a:solidFill>
                <a:srgbClr val="FFFF00"/>
              </a:solidFill>
              <a:latin typeface="Comic Sans MS" pitchFamily="66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000">
                <a:solidFill>
                  <a:srgbClr val="FFFF00"/>
                </a:solidFill>
                <a:latin typeface="Comic Sans MS" pitchFamily="66" charset="0"/>
              </a:rPr>
              <a:t>quando il livello nel recettore diventa preminente si attivano degli organi mobili, detti paratoie, che impediscono il riflusso del recettore verso il collettore.</a:t>
            </a:r>
          </a:p>
        </p:txBody>
      </p:sp>
      <p:pic>
        <p:nvPicPr>
          <p:cNvPr id="47109" name="Picture 11" descr="\\Ws15\c\JACOPO\Corsoaggiornamento\schut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997200"/>
            <a:ext cx="4210050" cy="1295400"/>
          </a:xfrm>
          <a:prstGeom prst="rect">
            <a:avLst/>
          </a:prstGeom>
          <a:solidFill>
            <a:schemeClr val="tx2">
              <a:alpha val="50195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4724400" y="1371600"/>
            <a:ext cx="381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it-IT" sz="2000">
                <a:solidFill>
                  <a:srgbClr val="FFFF00"/>
                </a:solidFill>
                <a:latin typeface="Comic Sans MS" pitchFamily="66" charset="0"/>
              </a:rPr>
              <a:t>Schema tipo di opera di immissione di collettore di acque basse nel recettore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97EA5-0A47-4ACE-BF02-AD7A2771F36E}" type="slidenum">
              <a:rPr lang="it-IT"/>
              <a:pPr>
                <a:defRPr/>
              </a:pPr>
              <a:t>46</a:t>
            </a:fld>
            <a:endParaRPr lang="it-IT"/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>
                <a:latin typeface="Comic Sans MS" pitchFamily="66" charset="0"/>
              </a:rPr>
              <a:t>INTERMITTENZA DI SCOLO</a:t>
            </a:r>
          </a:p>
        </p:txBody>
      </p:sp>
      <p:pic>
        <p:nvPicPr>
          <p:cNvPr id="48132" name="Picture 11" descr="\\Ws15\c\JACOPO\Corsoaggiornamento\IMMAGINISUPERATE\Fig 4-1.jpeg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228600" y="838200"/>
            <a:ext cx="40767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36" name="Rectangle 12"/>
          <p:cNvSpPr>
            <a:spLocks noChangeArrowheads="1"/>
          </p:cNvSpPr>
          <p:nvPr/>
        </p:nvSpPr>
        <p:spPr bwMode="auto">
          <a:xfrm>
            <a:off x="4648200" y="838200"/>
            <a:ext cx="381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it-IT" sz="2000">
                <a:solidFill>
                  <a:srgbClr val="FFFF00"/>
                </a:solidFill>
                <a:latin typeface="Comic Sans MS" pitchFamily="66" charset="0"/>
              </a:rPr>
              <a:t>La fase in cui il livello del recettore determina la chiusura delle paratoie di immissione è detta intermittenza di scolo ed il sistema è detto a gravità intermittente;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it-IT" sz="2000">
                <a:solidFill>
                  <a:srgbClr val="FFFF00"/>
                </a:solidFill>
                <a:latin typeface="Comic Sans MS" pitchFamily="66" charset="0"/>
              </a:rPr>
              <a:t>l’intermittenza di scolo è funzione della persistenza dei livelli idrici nel recettore e può prolungarsi per giorni;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it-IT" sz="2000">
                <a:solidFill>
                  <a:srgbClr val="FFFF00"/>
                </a:solidFill>
                <a:latin typeface="Comic Sans MS" pitchFamily="66" charset="0"/>
              </a:rPr>
              <a:t>in queste condizioni tutti gli apporti meteorici devono essere invasati all’interno della rete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3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C657F-2E1A-451E-A77A-C070AD6B4B2C}" type="slidenum">
              <a:rPr lang="it-IT"/>
              <a:pPr>
                <a:defRPr/>
              </a:pPr>
              <a:t>47</a:t>
            </a:fld>
            <a:endParaRPr lang="it-IT"/>
          </a:p>
        </p:txBody>
      </p:sp>
      <p:sp>
        <p:nvSpPr>
          <p:cNvPr id="49155" name="Text Box 7"/>
          <p:cNvSpPr txBox="1">
            <a:spLocks noChangeArrowheads="1"/>
          </p:cNvSpPr>
          <p:nvPr/>
        </p:nvSpPr>
        <p:spPr bwMode="auto">
          <a:xfrm>
            <a:off x="0" y="762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>
                <a:solidFill>
                  <a:srgbClr val="FFFF00"/>
                </a:solidFill>
                <a:latin typeface="Comic Sans MS" pitchFamily="66" charset="0"/>
              </a:rPr>
              <a:t>IMPIANTI PER LA DIFESA IDRAULICA DEI SISTEMI DI ACQUE BASSE</a:t>
            </a:r>
          </a:p>
        </p:txBody>
      </p:sp>
      <p:sp>
        <p:nvSpPr>
          <p:cNvPr id="49156" name="Rectangle 10"/>
          <p:cNvSpPr>
            <a:spLocks noChangeArrowheads="1"/>
          </p:cNvSpPr>
          <p:nvPr/>
        </p:nvSpPr>
        <p:spPr bwMode="auto">
          <a:xfrm>
            <a:off x="381000" y="1295400"/>
            <a:ext cx="6629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it-IT" sz="2200">
                <a:solidFill>
                  <a:srgbClr val="FFFF00"/>
                </a:solidFill>
                <a:latin typeface="Comic Sans MS" pitchFamily="66" charset="0"/>
              </a:rPr>
              <a:t>Gli effetti della intermittenza di scolo naturale della rete possono essere superati:</a:t>
            </a:r>
          </a:p>
          <a:p>
            <a:pPr marL="342900" indent="-342900" algn="just">
              <a:spcBef>
                <a:spcPct val="20000"/>
              </a:spcBef>
            </a:pPr>
            <a:endParaRPr lang="it-IT" sz="2200">
              <a:solidFill>
                <a:srgbClr val="FFFF00"/>
              </a:solidFill>
              <a:latin typeface="Comic Sans MS" pitchFamily="66" charset="0"/>
            </a:endParaRP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it-IT" sz="2200">
                <a:solidFill>
                  <a:srgbClr val="FFFF00"/>
                </a:solidFill>
                <a:latin typeface="Comic Sans MS" pitchFamily="66" charset="0"/>
              </a:rPr>
              <a:t>con il sollevamento meccanico delle acque in modo da vincere il dislivello geodetico tra collettore e recettore (impianto idrovoro)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endParaRPr lang="it-IT" sz="2200">
              <a:solidFill>
                <a:srgbClr val="FFFF00"/>
              </a:solidFill>
              <a:latin typeface="Comic Sans MS" pitchFamily="66" charset="0"/>
            </a:endParaRP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it-IT" sz="2200">
                <a:solidFill>
                  <a:srgbClr val="FFFF00"/>
                </a:solidFill>
                <a:latin typeface="Comic Sans MS" pitchFamily="66" charset="0"/>
              </a:rPr>
              <a:t>con l’accumulo temporaneo delle acque meteoriche  in eccesso rispetto alla capacità della rete in apposite aree (aree di laminazione e casse di espansione)</a:t>
            </a:r>
          </a:p>
        </p:txBody>
      </p:sp>
      <p:pic>
        <p:nvPicPr>
          <p:cNvPr id="49157" name="Picture 12" descr="C:\Documents and Settings\i.mazzoni\Desktop\ARCHIVIO FOTO 5\foto aeree 10 02 2006\DSCN0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038600"/>
            <a:ext cx="15240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58" name="Picture 13" descr="C:\Documents and Settings\i.mazzoni\Desktop\ARCHIVIO FOTO 5\foto aeree 10 02 2006\DSCN1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438400"/>
            <a:ext cx="15240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asellaDiTesto 7"/>
          <p:cNvSpPr txBox="1">
            <a:spLocks noChangeArrowheads="1"/>
          </p:cNvSpPr>
          <p:nvPr/>
        </p:nvSpPr>
        <p:spPr bwMode="auto">
          <a:xfrm>
            <a:off x="642938" y="285750"/>
            <a:ext cx="8286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Nuove opere di difesa interessanti il territorio comunale di Campi Bisenzio. Impianti idrovori – finalità.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6" name="Immagine 5" descr="sezione viaccia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5388"/>
            <a:ext cx="9144000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DSC_14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243013"/>
            <a:ext cx="8435975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asellaDiTesto 7"/>
          <p:cNvSpPr txBox="1">
            <a:spLocks noChangeArrowheads="1"/>
          </p:cNvSpPr>
          <p:nvPr/>
        </p:nvSpPr>
        <p:spPr bwMode="auto">
          <a:xfrm>
            <a:off x="642938" y="285750"/>
            <a:ext cx="8286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Impianto idrovoro della Viaccia 30-01-2014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51203" name="Picture 7" descr="H:\Fotografie consorzio archivio\4. EVENTI di PIENA\2014 01 30 piena Bisenzio\A_000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981075"/>
            <a:ext cx="8458200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 smtClean="0">
                <a:solidFill>
                  <a:srgbClr val="FFFF00"/>
                </a:solidFill>
              </a:rPr>
              <a:t>6 Province interessate </a:t>
            </a:r>
            <a:br>
              <a:rPr lang="it-IT" dirty="0" smtClean="0">
                <a:solidFill>
                  <a:srgbClr val="FFFF00"/>
                </a:solidFill>
              </a:rPr>
            </a:b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19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it-IT" smtClean="0">
                <a:solidFill>
                  <a:srgbClr val="FFFF00"/>
                </a:solidFill>
              </a:rPr>
              <a:t>Firenze </a:t>
            </a:r>
          </a:p>
          <a:p>
            <a:pPr>
              <a:buFontTx/>
              <a:buChar char="-"/>
            </a:pPr>
            <a:r>
              <a:rPr lang="it-IT" smtClean="0">
                <a:solidFill>
                  <a:srgbClr val="FFFF00"/>
                </a:solidFill>
              </a:rPr>
              <a:t>Prato</a:t>
            </a:r>
          </a:p>
          <a:p>
            <a:pPr>
              <a:buFontTx/>
              <a:buChar char="-"/>
            </a:pPr>
            <a:r>
              <a:rPr lang="it-IT" smtClean="0">
                <a:solidFill>
                  <a:srgbClr val="FFFF00"/>
                </a:solidFill>
              </a:rPr>
              <a:t>Pistoia</a:t>
            </a:r>
          </a:p>
          <a:p>
            <a:pPr>
              <a:buFontTx/>
              <a:buChar char="-"/>
            </a:pPr>
            <a:r>
              <a:rPr lang="it-IT" smtClean="0">
                <a:solidFill>
                  <a:srgbClr val="FFFF00"/>
                </a:solidFill>
              </a:rPr>
              <a:t>Siena </a:t>
            </a:r>
          </a:p>
          <a:p>
            <a:pPr>
              <a:buFontTx/>
              <a:buChar char="-"/>
            </a:pPr>
            <a:r>
              <a:rPr lang="it-IT" smtClean="0">
                <a:solidFill>
                  <a:srgbClr val="FFFF00"/>
                </a:solidFill>
              </a:rPr>
              <a:t>Pisa</a:t>
            </a:r>
          </a:p>
          <a:p>
            <a:pPr>
              <a:buFontTx/>
              <a:buChar char="-"/>
            </a:pPr>
            <a:r>
              <a:rPr lang="it-IT" smtClean="0">
                <a:solidFill>
                  <a:srgbClr val="FFFF00"/>
                </a:solidFill>
              </a:rPr>
              <a:t>Arezzo</a:t>
            </a:r>
          </a:p>
          <a:p>
            <a:endParaRPr lang="it-IT" smtClean="0">
              <a:solidFill>
                <a:srgbClr val="FFFF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asellaDiTesto 7"/>
          <p:cNvSpPr txBox="1">
            <a:spLocks noChangeArrowheads="1"/>
          </p:cNvSpPr>
          <p:nvPr/>
        </p:nvSpPr>
        <p:spPr bwMode="auto">
          <a:xfrm>
            <a:off x="323850" y="285750"/>
            <a:ext cx="8605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Impianto idrovoro della Viaccia  scarico a valle nei Renai il 11 febbraio 2014</a:t>
            </a:r>
          </a:p>
        </p:txBody>
      </p:sp>
      <p:pic>
        <p:nvPicPr>
          <p:cNvPr id="52227" name="Picture 2" descr="H:\Fotografie consorzio archivio\4. EVENTI di PIENA\2014 02 11 grande piena\CassaRena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765175"/>
            <a:ext cx="83883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acque basse della Viaccia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53251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Freccia a sinistra 9"/>
          <p:cNvSpPr>
            <a:spLocks noChangeArrowheads="1"/>
          </p:cNvSpPr>
          <p:nvPr/>
        </p:nvSpPr>
        <p:spPr bwMode="auto">
          <a:xfrm>
            <a:off x="2214563" y="5143500"/>
            <a:ext cx="977900" cy="484188"/>
          </a:xfrm>
          <a:prstGeom prst="leftArrow">
            <a:avLst>
              <a:gd name="adj1" fmla="val 50000"/>
              <a:gd name="adj2" fmla="val 530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3253" name="CasellaDiTesto 10"/>
          <p:cNvSpPr txBox="1">
            <a:spLocks noChangeArrowheads="1"/>
          </p:cNvSpPr>
          <p:nvPr/>
        </p:nvSpPr>
        <p:spPr bwMode="auto">
          <a:xfrm>
            <a:off x="3429000" y="5286375"/>
            <a:ext cx="35718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Casse di espansione di San </a:t>
            </a:r>
            <a:r>
              <a:rPr lang="it-IT" sz="2000" dirty="0" err="1">
                <a:solidFill>
                  <a:srgbClr val="FFFF00"/>
                </a:solidFill>
              </a:rPr>
              <a:t>Donnino</a:t>
            </a:r>
            <a:r>
              <a:rPr lang="it-IT" sz="2000" dirty="0">
                <a:solidFill>
                  <a:srgbClr val="FFFF00"/>
                </a:solidFill>
              </a:rPr>
              <a:t> – in </a:t>
            </a:r>
            <a:r>
              <a:rPr lang="it-IT" sz="2000" dirty="0" err="1">
                <a:solidFill>
                  <a:srgbClr val="FFFF00"/>
                </a:solidFill>
              </a:rPr>
              <a:t>dx</a:t>
            </a:r>
            <a:r>
              <a:rPr lang="it-IT" sz="2000" dirty="0">
                <a:solidFill>
                  <a:srgbClr val="FFFF00"/>
                </a:solidFill>
              </a:rPr>
              <a:t> (</a:t>
            </a:r>
            <a:r>
              <a:rPr lang="it-IT" sz="2000" dirty="0" err="1">
                <a:solidFill>
                  <a:srgbClr val="FFFF00"/>
                </a:solidFill>
              </a:rPr>
              <a:t>I°</a:t>
            </a:r>
            <a:r>
              <a:rPr lang="it-IT" sz="2000" dirty="0">
                <a:solidFill>
                  <a:srgbClr val="FFFF00"/>
                </a:solidFill>
              </a:rPr>
              <a:t> Lotto) e in </a:t>
            </a:r>
            <a:r>
              <a:rPr lang="it-IT" sz="2000" dirty="0" err="1">
                <a:solidFill>
                  <a:srgbClr val="FFFF00"/>
                </a:solidFill>
              </a:rPr>
              <a:t>sx</a:t>
            </a:r>
            <a:r>
              <a:rPr lang="it-IT" sz="2000" dirty="0">
                <a:solidFill>
                  <a:srgbClr val="FFFF00"/>
                </a:solidFill>
              </a:rPr>
              <a:t> (</a:t>
            </a:r>
            <a:r>
              <a:rPr lang="it-IT" sz="2000" dirty="0" err="1">
                <a:solidFill>
                  <a:srgbClr val="FFFF00"/>
                </a:solidFill>
              </a:rPr>
              <a:t>II°</a:t>
            </a:r>
            <a:r>
              <a:rPr lang="it-IT" sz="2000" dirty="0">
                <a:solidFill>
                  <a:srgbClr val="FFFF00"/>
                </a:solidFill>
              </a:rPr>
              <a:t> lotto) collettore acque basse.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53254" name="Connettore 6"/>
          <p:cNvSpPr>
            <a:spLocks noChangeArrowheads="1"/>
          </p:cNvSpPr>
          <p:nvPr/>
        </p:nvSpPr>
        <p:spPr bwMode="auto">
          <a:xfrm>
            <a:off x="1714500" y="5000625"/>
            <a:ext cx="457200" cy="457200"/>
          </a:xfrm>
          <a:prstGeom prst="flowChartConnector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3255" name="CasellaDiTesto 11"/>
          <p:cNvSpPr txBox="1">
            <a:spLocks noChangeArrowheads="1"/>
          </p:cNvSpPr>
          <p:nvPr/>
        </p:nvSpPr>
        <p:spPr bwMode="auto">
          <a:xfrm>
            <a:off x="5072063" y="2286000"/>
            <a:ext cx="364331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Sistema di casse di espansione di San </a:t>
            </a:r>
            <a:r>
              <a:rPr lang="it-IT" sz="2000" dirty="0" err="1">
                <a:solidFill>
                  <a:srgbClr val="FFFF00"/>
                </a:solidFill>
              </a:rPr>
              <a:t>Donnino</a:t>
            </a:r>
            <a:r>
              <a:rPr lang="it-IT" sz="2000" dirty="0">
                <a:solidFill>
                  <a:srgbClr val="FFFF00"/>
                </a:solidFill>
              </a:rPr>
              <a:t>: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Superficie interessata 18 ettari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</a:t>
            </a:r>
            <a:r>
              <a:rPr lang="it-IT" sz="2000" dirty="0" err="1">
                <a:solidFill>
                  <a:srgbClr val="FFFF00"/>
                </a:solidFill>
              </a:rPr>
              <a:t>I°</a:t>
            </a:r>
            <a:r>
              <a:rPr lang="it-IT" sz="2000" dirty="0">
                <a:solidFill>
                  <a:srgbClr val="FFFF00"/>
                </a:solidFill>
              </a:rPr>
              <a:t> lotto : € 900’000;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Regione Toscana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 </a:t>
            </a:r>
            <a:r>
              <a:rPr lang="it-IT" sz="2000" dirty="0" err="1">
                <a:solidFill>
                  <a:srgbClr val="FFFF00"/>
                </a:solidFill>
              </a:rPr>
              <a:t>II°</a:t>
            </a:r>
            <a:r>
              <a:rPr lang="it-IT" sz="2000" dirty="0">
                <a:solidFill>
                  <a:srgbClr val="FFFF00"/>
                </a:solidFill>
              </a:rPr>
              <a:t> Lotto: € 1’700’000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Società Autostrade per l’Italia SpA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:\Fotografie consorzio archivio\5. FOTO AEREE\foto aeree maggio 2008\DSCN3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49250"/>
            <a:ext cx="8351837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asellaDiTesto 7"/>
          <p:cNvSpPr txBox="1">
            <a:spLocks noChangeArrowheads="1"/>
          </p:cNvSpPr>
          <p:nvPr/>
        </p:nvSpPr>
        <p:spPr bwMode="auto">
          <a:xfrm>
            <a:off x="5143500" y="357188"/>
            <a:ext cx="35718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Nuove opere di difesa interessanti il territorio comunale di Campi Bisenzio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Sistema del Canale </a:t>
            </a:r>
            <a:r>
              <a:rPr lang="it-IT" sz="2000" dirty="0" err="1">
                <a:solidFill>
                  <a:srgbClr val="FFFF00"/>
                </a:solidFill>
              </a:rPr>
              <a:t>Vingone</a:t>
            </a:r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>
                <a:solidFill>
                  <a:srgbClr val="FFFF00"/>
                </a:solidFill>
              </a:rPr>
              <a:t>Comprensorio di bonifica </a:t>
            </a:r>
            <a:r>
              <a:rPr lang="it-IT" sz="2000" dirty="0" err="1">
                <a:solidFill>
                  <a:srgbClr val="FFFF00"/>
                </a:solidFill>
              </a:rPr>
              <a:t>n°</a:t>
            </a:r>
            <a:r>
              <a:rPr lang="it-IT" sz="2000" dirty="0">
                <a:solidFill>
                  <a:srgbClr val="FFFF00"/>
                </a:solidFill>
              </a:rPr>
              <a:t> 15 Ombrone Pistoiese 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55299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CasellaDiTesto 10"/>
          <p:cNvSpPr txBox="1">
            <a:spLocks noChangeArrowheads="1"/>
          </p:cNvSpPr>
          <p:nvPr/>
        </p:nvSpPr>
        <p:spPr bwMode="auto">
          <a:xfrm>
            <a:off x="285750" y="4286250"/>
            <a:ext cx="35718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Nodo idraulico di Castelletti con impianto idrovoro e paratoie e casse di espansione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55301" name="CasellaDiTesto 11"/>
          <p:cNvSpPr txBox="1">
            <a:spLocks noChangeArrowheads="1"/>
          </p:cNvSpPr>
          <p:nvPr/>
        </p:nvSpPr>
        <p:spPr bwMode="auto">
          <a:xfrm>
            <a:off x="5000625" y="2643188"/>
            <a:ext cx="364331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Nodo idraulico di Castelletti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Casse di espansione per un superficie di circa 38 ettari </a:t>
            </a:r>
          </a:p>
          <a:p>
            <a:r>
              <a:rPr lang="it-IT" sz="2000" dirty="0">
                <a:solidFill>
                  <a:srgbClr val="FFFF00"/>
                </a:solidFill>
              </a:rPr>
              <a:t>Impianto idrovoro da 16 </a:t>
            </a:r>
            <a:r>
              <a:rPr lang="it-IT" sz="2000" dirty="0" err="1">
                <a:solidFill>
                  <a:srgbClr val="FFFF00"/>
                </a:solidFill>
              </a:rPr>
              <a:t>mc</a:t>
            </a:r>
            <a:r>
              <a:rPr lang="it-IT" sz="2000" dirty="0">
                <a:solidFill>
                  <a:srgbClr val="FFFF00"/>
                </a:solidFill>
              </a:rPr>
              <a:t>/s di cui 8 </a:t>
            </a:r>
            <a:r>
              <a:rPr lang="it-IT" sz="2000" dirty="0" err="1">
                <a:solidFill>
                  <a:srgbClr val="FFFF00"/>
                </a:solidFill>
              </a:rPr>
              <a:t>mc</a:t>
            </a:r>
            <a:r>
              <a:rPr lang="it-IT" sz="2000" dirty="0">
                <a:solidFill>
                  <a:srgbClr val="FFFF00"/>
                </a:solidFill>
              </a:rPr>
              <a:t>/s già installati</a:t>
            </a:r>
          </a:p>
          <a:p>
            <a:r>
              <a:rPr lang="it-IT" sz="2000" dirty="0">
                <a:solidFill>
                  <a:srgbClr val="FFFF00"/>
                </a:solidFill>
              </a:rPr>
              <a:t>Costo: € 11’700’000</a:t>
            </a:r>
          </a:p>
          <a:p>
            <a:r>
              <a:rPr lang="it-IT" sz="2000" dirty="0">
                <a:solidFill>
                  <a:srgbClr val="FFFF00"/>
                </a:solidFill>
              </a:rPr>
              <a:t>Finanziamento: regione Toscana e Comune di Prato</a:t>
            </a:r>
          </a:p>
        </p:txBody>
      </p:sp>
      <p:sp>
        <p:nvSpPr>
          <p:cNvPr id="55302" name="Freccia a sinistra 9"/>
          <p:cNvSpPr>
            <a:spLocks noChangeArrowheads="1"/>
          </p:cNvSpPr>
          <p:nvPr/>
        </p:nvSpPr>
        <p:spPr bwMode="auto">
          <a:xfrm>
            <a:off x="214313" y="5643563"/>
            <a:ext cx="977900" cy="484187"/>
          </a:xfrm>
          <a:prstGeom prst="leftArrow">
            <a:avLst>
              <a:gd name="adj1" fmla="val 50000"/>
              <a:gd name="adj2" fmla="val 530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7999"/>
          </a:xfrm>
        </p:grpSpPr>
        <p:pic>
          <p:nvPicPr>
            <p:cNvPr id="56324" name="Picture 2" descr="\\159.213.63.203\i.mazzoni\foto aeree 10 02 2006\DSCN092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7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5" name="CasellaDiTesto 7"/>
            <p:cNvSpPr txBox="1">
              <a:spLocks noChangeArrowheads="1"/>
            </p:cNvSpPr>
            <p:nvPr/>
          </p:nvSpPr>
          <p:spPr bwMode="auto">
            <a:xfrm>
              <a:off x="5072066" y="857232"/>
              <a:ext cx="28575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>
                  <a:solidFill>
                    <a:srgbClr val="FF0000"/>
                  </a:solidFill>
                </a:rPr>
                <a:t>Impianto idrovoro di Castelletti in Comune di Signa</a:t>
              </a:r>
            </a:p>
          </p:txBody>
        </p:sp>
      </p:grpSp>
      <p:pic>
        <p:nvPicPr>
          <p:cNvPr id="51203" name="Picture 3" descr="C:\Arealavoro\LAVORI2004\Castelletti\InaugurazioneCastelletti\DSCN0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3"/>
          <p:cNvSpPr txBox="1">
            <a:spLocks noChangeArrowheads="1"/>
          </p:cNvSpPr>
          <p:nvPr/>
        </p:nvSpPr>
        <p:spPr bwMode="auto">
          <a:xfrm>
            <a:off x="714348" y="2500306"/>
            <a:ext cx="80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Grazie per l’attenzione!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100" name="CasellaDiTesto 8"/>
          <p:cNvSpPr txBox="1">
            <a:spLocks noChangeArrowheads="1"/>
          </p:cNvSpPr>
          <p:nvPr/>
        </p:nvSpPr>
        <p:spPr bwMode="auto">
          <a:xfrm>
            <a:off x="827088" y="5510213"/>
            <a:ext cx="7777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CAMPI BISENZIO  –  11 MARZO  2014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CD2D5-E3D5-420F-AF6A-D61443D7E93E}" type="slidenum">
              <a:rPr lang="it-IT"/>
              <a:pPr>
                <a:defRPr/>
              </a:pPr>
              <a:t>55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>
                <a:solidFill>
                  <a:srgbClr val="FFFF00"/>
                </a:solidFill>
              </a:rPr>
              <a:t>I numeri del nuove Ente:</a:t>
            </a:r>
          </a:p>
        </p:txBody>
      </p:sp>
      <p:sp>
        <p:nvSpPr>
          <p:cNvPr id="921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Superficie : 351’000 ettari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Reticolo idraulico Km 5613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Entrate per </a:t>
            </a:r>
            <a:r>
              <a:rPr lang="it-IT" dirty="0" err="1" smtClean="0">
                <a:solidFill>
                  <a:srgbClr val="FFFF00"/>
                </a:solidFill>
              </a:rPr>
              <a:t>contribuenza</a:t>
            </a:r>
            <a:r>
              <a:rPr lang="it-IT" dirty="0" smtClean="0">
                <a:solidFill>
                  <a:srgbClr val="FFFF00"/>
                </a:solidFill>
              </a:rPr>
              <a:t> € 18’030’000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Dipendenti in servizio : 132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Consorziati  420’959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Neri\Documenti\Lavori\reticolo_idro\reticolo_idro_aggiornato\Reticolo idrografi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8715375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CasellaDiTesto 7"/>
          <p:cNvSpPr txBox="1">
            <a:spLocks noChangeArrowheads="1"/>
          </p:cNvSpPr>
          <p:nvPr/>
        </p:nvSpPr>
        <p:spPr bwMode="auto">
          <a:xfrm>
            <a:off x="428625" y="500063"/>
            <a:ext cx="5715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COROGRAFIA EX COMPRENSORIO CON CONFINI COMUNALI</a:t>
            </a:r>
          </a:p>
        </p:txBody>
      </p:sp>
      <p:grpSp>
        <p:nvGrpSpPr>
          <p:cNvPr id="2" name="Group 1069"/>
          <p:cNvGrpSpPr>
            <a:grpSpLocks/>
          </p:cNvGrpSpPr>
          <p:nvPr/>
        </p:nvGrpSpPr>
        <p:grpSpPr bwMode="auto">
          <a:xfrm>
            <a:off x="1000125" y="3286125"/>
            <a:ext cx="2255838" cy="3149600"/>
            <a:chOff x="643" y="2132"/>
            <a:chExt cx="1421" cy="1984"/>
          </a:xfrm>
        </p:grpSpPr>
        <p:sp>
          <p:nvSpPr>
            <p:cNvPr id="10245" name="Freeform 1065"/>
            <p:cNvSpPr>
              <a:spLocks/>
            </p:cNvSpPr>
            <p:nvPr/>
          </p:nvSpPr>
          <p:spPr bwMode="auto">
            <a:xfrm>
              <a:off x="643" y="2132"/>
              <a:ext cx="764" cy="1541"/>
            </a:xfrm>
            <a:custGeom>
              <a:avLst/>
              <a:gdLst>
                <a:gd name="T0" fmla="*/ 68 w 764"/>
                <a:gd name="T1" fmla="*/ 52 h 1541"/>
                <a:gd name="T2" fmla="*/ 98 w 764"/>
                <a:gd name="T3" fmla="*/ 112 h 1541"/>
                <a:gd name="T4" fmla="*/ 105 w 764"/>
                <a:gd name="T5" fmla="*/ 217 h 1541"/>
                <a:gd name="T6" fmla="*/ 135 w 764"/>
                <a:gd name="T7" fmla="*/ 381 h 1541"/>
                <a:gd name="T8" fmla="*/ 75 w 764"/>
                <a:gd name="T9" fmla="*/ 464 h 1541"/>
                <a:gd name="T10" fmla="*/ 135 w 764"/>
                <a:gd name="T11" fmla="*/ 651 h 1541"/>
                <a:gd name="T12" fmla="*/ 75 w 764"/>
                <a:gd name="T13" fmla="*/ 860 h 1541"/>
                <a:gd name="T14" fmla="*/ 23 w 764"/>
                <a:gd name="T15" fmla="*/ 1025 h 1541"/>
                <a:gd name="T16" fmla="*/ 68 w 764"/>
                <a:gd name="T17" fmla="*/ 1137 h 1541"/>
                <a:gd name="T18" fmla="*/ 202 w 764"/>
                <a:gd name="T19" fmla="*/ 1144 h 1541"/>
                <a:gd name="T20" fmla="*/ 315 w 764"/>
                <a:gd name="T21" fmla="*/ 1264 h 1541"/>
                <a:gd name="T22" fmla="*/ 217 w 764"/>
                <a:gd name="T23" fmla="*/ 1376 h 1541"/>
                <a:gd name="T24" fmla="*/ 307 w 764"/>
                <a:gd name="T25" fmla="*/ 1474 h 1541"/>
                <a:gd name="T26" fmla="*/ 397 w 764"/>
                <a:gd name="T27" fmla="*/ 1541 h 1541"/>
                <a:gd name="T28" fmla="*/ 524 w 764"/>
                <a:gd name="T29" fmla="*/ 1496 h 1541"/>
                <a:gd name="T30" fmla="*/ 576 w 764"/>
                <a:gd name="T31" fmla="*/ 1444 h 1541"/>
                <a:gd name="T32" fmla="*/ 621 w 764"/>
                <a:gd name="T33" fmla="*/ 1361 h 1541"/>
                <a:gd name="T34" fmla="*/ 591 w 764"/>
                <a:gd name="T35" fmla="*/ 1257 h 1541"/>
                <a:gd name="T36" fmla="*/ 606 w 764"/>
                <a:gd name="T37" fmla="*/ 1219 h 1541"/>
                <a:gd name="T38" fmla="*/ 434 w 764"/>
                <a:gd name="T39" fmla="*/ 1130 h 1541"/>
                <a:gd name="T40" fmla="*/ 494 w 764"/>
                <a:gd name="T41" fmla="*/ 1047 h 1541"/>
                <a:gd name="T42" fmla="*/ 644 w 764"/>
                <a:gd name="T43" fmla="*/ 935 h 1541"/>
                <a:gd name="T44" fmla="*/ 718 w 764"/>
                <a:gd name="T45" fmla="*/ 823 h 1541"/>
                <a:gd name="T46" fmla="*/ 763 w 764"/>
                <a:gd name="T47" fmla="*/ 703 h 1541"/>
                <a:gd name="T48" fmla="*/ 651 w 764"/>
                <a:gd name="T49" fmla="*/ 479 h 1541"/>
                <a:gd name="T50" fmla="*/ 629 w 764"/>
                <a:gd name="T51" fmla="*/ 441 h 1541"/>
                <a:gd name="T52" fmla="*/ 621 w 764"/>
                <a:gd name="T53" fmla="*/ 411 h 1541"/>
                <a:gd name="T54" fmla="*/ 644 w 764"/>
                <a:gd name="T55" fmla="*/ 299 h 1541"/>
                <a:gd name="T56" fmla="*/ 614 w 764"/>
                <a:gd name="T57" fmla="*/ 269 h 1541"/>
                <a:gd name="T58" fmla="*/ 487 w 764"/>
                <a:gd name="T59" fmla="*/ 224 h 1541"/>
                <a:gd name="T60" fmla="*/ 419 w 764"/>
                <a:gd name="T61" fmla="*/ 120 h 1541"/>
                <a:gd name="T62" fmla="*/ 367 w 764"/>
                <a:gd name="T63" fmla="*/ 60 h 1541"/>
                <a:gd name="T64" fmla="*/ 344 w 764"/>
                <a:gd name="T65" fmla="*/ 0 h 1541"/>
                <a:gd name="T66" fmla="*/ 247 w 764"/>
                <a:gd name="T67" fmla="*/ 90 h 1541"/>
                <a:gd name="T68" fmla="*/ 210 w 764"/>
                <a:gd name="T69" fmla="*/ 82 h 1541"/>
                <a:gd name="T70" fmla="*/ 60 w 764"/>
                <a:gd name="T71" fmla="*/ 52 h 1541"/>
                <a:gd name="T72" fmla="*/ 68 w 764"/>
                <a:gd name="T73" fmla="*/ 150 h 1541"/>
                <a:gd name="T74" fmla="*/ 157 w 764"/>
                <a:gd name="T75" fmla="*/ 329 h 15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4"/>
                <a:gd name="T115" fmla="*/ 0 h 1541"/>
                <a:gd name="T116" fmla="*/ 764 w 764"/>
                <a:gd name="T117" fmla="*/ 1541 h 15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4" h="1541">
                  <a:moveTo>
                    <a:pt x="113" y="22"/>
                  </a:moveTo>
                  <a:cubicBezTo>
                    <a:pt x="104" y="24"/>
                    <a:pt x="63" y="28"/>
                    <a:pt x="68" y="52"/>
                  </a:cubicBezTo>
                  <a:cubicBezTo>
                    <a:pt x="70" y="61"/>
                    <a:pt x="83" y="62"/>
                    <a:pt x="90" y="67"/>
                  </a:cubicBezTo>
                  <a:cubicBezTo>
                    <a:pt x="105" y="89"/>
                    <a:pt x="112" y="87"/>
                    <a:pt x="98" y="112"/>
                  </a:cubicBezTo>
                  <a:cubicBezTo>
                    <a:pt x="89" y="128"/>
                    <a:pt x="68" y="157"/>
                    <a:pt x="68" y="157"/>
                  </a:cubicBezTo>
                  <a:cubicBezTo>
                    <a:pt x="86" y="210"/>
                    <a:pt x="70" y="193"/>
                    <a:pt x="105" y="217"/>
                  </a:cubicBezTo>
                  <a:cubicBezTo>
                    <a:pt x="129" y="252"/>
                    <a:pt x="141" y="293"/>
                    <a:pt x="165" y="329"/>
                  </a:cubicBezTo>
                  <a:cubicBezTo>
                    <a:pt x="175" y="361"/>
                    <a:pt x="167" y="371"/>
                    <a:pt x="135" y="381"/>
                  </a:cubicBezTo>
                  <a:cubicBezTo>
                    <a:pt x="104" y="402"/>
                    <a:pt x="80" y="407"/>
                    <a:pt x="120" y="434"/>
                  </a:cubicBezTo>
                  <a:cubicBezTo>
                    <a:pt x="105" y="444"/>
                    <a:pt x="81" y="447"/>
                    <a:pt x="75" y="464"/>
                  </a:cubicBezTo>
                  <a:cubicBezTo>
                    <a:pt x="70" y="479"/>
                    <a:pt x="60" y="509"/>
                    <a:pt x="60" y="509"/>
                  </a:cubicBezTo>
                  <a:cubicBezTo>
                    <a:pt x="69" y="640"/>
                    <a:pt x="44" y="618"/>
                    <a:pt x="135" y="651"/>
                  </a:cubicBezTo>
                  <a:cubicBezTo>
                    <a:pt x="170" y="702"/>
                    <a:pt x="152" y="761"/>
                    <a:pt x="105" y="793"/>
                  </a:cubicBezTo>
                  <a:cubicBezTo>
                    <a:pt x="97" y="817"/>
                    <a:pt x="83" y="836"/>
                    <a:pt x="75" y="860"/>
                  </a:cubicBezTo>
                  <a:cubicBezTo>
                    <a:pt x="62" y="899"/>
                    <a:pt x="55" y="940"/>
                    <a:pt x="45" y="980"/>
                  </a:cubicBezTo>
                  <a:cubicBezTo>
                    <a:pt x="36" y="1016"/>
                    <a:pt x="41" y="989"/>
                    <a:pt x="23" y="1025"/>
                  </a:cubicBezTo>
                  <a:cubicBezTo>
                    <a:pt x="13" y="1045"/>
                    <a:pt x="8" y="1070"/>
                    <a:pt x="0" y="1092"/>
                  </a:cubicBezTo>
                  <a:cubicBezTo>
                    <a:pt x="53" y="1127"/>
                    <a:pt x="30" y="1112"/>
                    <a:pt x="68" y="1137"/>
                  </a:cubicBezTo>
                  <a:cubicBezTo>
                    <a:pt x="81" y="1146"/>
                    <a:pt x="113" y="1152"/>
                    <a:pt x="113" y="1152"/>
                  </a:cubicBezTo>
                  <a:cubicBezTo>
                    <a:pt x="151" y="1142"/>
                    <a:pt x="162" y="1136"/>
                    <a:pt x="202" y="1144"/>
                  </a:cubicBezTo>
                  <a:cubicBezTo>
                    <a:pt x="236" y="1166"/>
                    <a:pt x="276" y="1177"/>
                    <a:pt x="315" y="1189"/>
                  </a:cubicBezTo>
                  <a:cubicBezTo>
                    <a:pt x="355" y="1216"/>
                    <a:pt x="354" y="1237"/>
                    <a:pt x="315" y="1264"/>
                  </a:cubicBezTo>
                  <a:cubicBezTo>
                    <a:pt x="308" y="1285"/>
                    <a:pt x="306" y="1329"/>
                    <a:pt x="292" y="1346"/>
                  </a:cubicBezTo>
                  <a:cubicBezTo>
                    <a:pt x="285" y="1355"/>
                    <a:pt x="228" y="1373"/>
                    <a:pt x="217" y="1376"/>
                  </a:cubicBezTo>
                  <a:cubicBezTo>
                    <a:pt x="234" y="1471"/>
                    <a:pt x="203" y="1381"/>
                    <a:pt x="277" y="1429"/>
                  </a:cubicBezTo>
                  <a:cubicBezTo>
                    <a:pt x="292" y="1439"/>
                    <a:pt x="290" y="1468"/>
                    <a:pt x="307" y="1474"/>
                  </a:cubicBezTo>
                  <a:cubicBezTo>
                    <a:pt x="322" y="1479"/>
                    <a:pt x="352" y="1489"/>
                    <a:pt x="352" y="1489"/>
                  </a:cubicBezTo>
                  <a:cubicBezTo>
                    <a:pt x="372" y="1519"/>
                    <a:pt x="362" y="1529"/>
                    <a:pt x="397" y="1541"/>
                  </a:cubicBezTo>
                  <a:cubicBezTo>
                    <a:pt x="434" y="1528"/>
                    <a:pt x="472" y="1531"/>
                    <a:pt x="509" y="1518"/>
                  </a:cubicBezTo>
                  <a:cubicBezTo>
                    <a:pt x="514" y="1511"/>
                    <a:pt x="517" y="1501"/>
                    <a:pt x="524" y="1496"/>
                  </a:cubicBezTo>
                  <a:cubicBezTo>
                    <a:pt x="530" y="1491"/>
                    <a:pt x="541" y="1494"/>
                    <a:pt x="546" y="1489"/>
                  </a:cubicBezTo>
                  <a:cubicBezTo>
                    <a:pt x="559" y="1476"/>
                    <a:pt x="576" y="1444"/>
                    <a:pt x="576" y="1444"/>
                  </a:cubicBezTo>
                  <a:cubicBezTo>
                    <a:pt x="596" y="1370"/>
                    <a:pt x="567" y="1445"/>
                    <a:pt x="606" y="1406"/>
                  </a:cubicBezTo>
                  <a:cubicBezTo>
                    <a:pt x="609" y="1403"/>
                    <a:pt x="620" y="1364"/>
                    <a:pt x="621" y="1361"/>
                  </a:cubicBezTo>
                  <a:cubicBezTo>
                    <a:pt x="619" y="1331"/>
                    <a:pt x="622" y="1301"/>
                    <a:pt x="614" y="1272"/>
                  </a:cubicBezTo>
                  <a:cubicBezTo>
                    <a:pt x="611" y="1263"/>
                    <a:pt x="597" y="1264"/>
                    <a:pt x="591" y="1257"/>
                  </a:cubicBezTo>
                  <a:cubicBezTo>
                    <a:pt x="586" y="1251"/>
                    <a:pt x="586" y="1242"/>
                    <a:pt x="584" y="1234"/>
                  </a:cubicBezTo>
                  <a:cubicBezTo>
                    <a:pt x="591" y="1229"/>
                    <a:pt x="600" y="1226"/>
                    <a:pt x="606" y="1219"/>
                  </a:cubicBezTo>
                  <a:cubicBezTo>
                    <a:pt x="655" y="1158"/>
                    <a:pt x="521" y="1160"/>
                    <a:pt x="509" y="1159"/>
                  </a:cubicBezTo>
                  <a:cubicBezTo>
                    <a:pt x="480" y="1152"/>
                    <a:pt x="460" y="1146"/>
                    <a:pt x="434" y="1130"/>
                  </a:cubicBezTo>
                  <a:cubicBezTo>
                    <a:pt x="452" y="1078"/>
                    <a:pt x="427" y="1134"/>
                    <a:pt x="464" y="1092"/>
                  </a:cubicBezTo>
                  <a:cubicBezTo>
                    <a:pt x="476" y="1078"/>
                    <a:pt x="484" y="1062"/>
                    <a:pt x="494" y="1047"/>
                  </a:cubicBezTo>
                  <a:cubicBezTo>
                    <a:pt x="499" y="1040"/>
                    <a:pt x="509" y="1025"/>
                    <a:pt x="509" y="1025"/>
                  </a:cubicBezTo>
                  <a:cubicBezTo>
                    <a:pt x="528" y="961"/>
                    <a:pt x="587" y="952"/>
                    <a:pt x="644" y="935"/>
                  </a:cubicBezTo>
                  <a:cubicBezTo>
                    <a:pt x="687" y="905"/>
                    <a:pt x="718" y="937"/>
                    <a:pt x="748" y="890"/>
                  </a:cubicBezTo>
                  <a:cubicBezTo>
                    <a:pt x="730" y="837"/>
                    <a:pt x="742" y="858"/>
                    <a:pt x="718" y="823"/>
                  </a:cubicBezTo>
                  <a:cubicBezTo>
                    <a:pt x="706" y="783"/>
                    <a:pt x="725" y="783"/>
                    <a:pt x="756" y="763"/>
                  </a:cubicBezTo>
                  <a:cubicBezTo>
                    <a:pt x="758" y="743"/>
                    <a:pt x="764" y="723"/>
                    <a:pt x="763" y="703"/>
                  </a:cubicBezTo>
                  <a:cubicBezTo>
                    <a:pt x="757" y="609"/>
                    <a:pt x="728" y="590"/>
                    <a:pt x="644" y="568"/>
                  </a:cubicBezTo>
                  <a:cubicBezTo>
                    <a:pt x="637" y="549"/>
                    <a:pt x="635" y="491"/>
                    <a:pt x="651" y="479"/>
                  </a:cubicBezTo>
                  <a:cubicBezTo>
                    <a:pt x="664" y="470"/>
                    <a:pt x="696" y="464"/>
                    <a:pt x="696" y="464"/>
                  </a:cubicBezTo>
                  <a:cubicBezTo>
                    <a:pt x="675" y="431"/>
                    <a:pt x="667" y="432"/>
                    <a:pt x="629" y="441"/>
                  </a:cubicBezTo>
                  <a:cubicBezTo>
                    <a:pt x="621" y="439"/>
                    <a:pt x="608" y="442"/>
                    <a:pt x="606" y="434"/>
                  </a:cubicBezTo>
                  <a:cubicBezTo>
                    <a:pt x="604" y="425"/>
                    <a:pt x="617" y="419"/>
                    <a:pt x="621" y="411"/>
                  </a:cubicBezTo>
                  <a:cubicBezTo>
                    <a:pt x="625" y="403"/>
                    <a:pt x="633" y="375"/>
                    <a:pt x="636" y="366"/>
                  </a:cubicBezTo>
                  <a:cubicBezTo>
                    <a:pt x="639" y="344"/>
                    <a:pt x="648" y="321"/>
                    <a:pt x="644" y="299"/>
                  </a:cubicBezTo>
                  <a:cubicBezTo>
                    <a:pt x="642" y="291"/>
                    <a:pt x="627" y="298"/>
                    <a:pt x="621" y="292"/>
                  </a:cubicBezTo>
                  <a:cubicBezTo>
                    <a:pt x="615" y="286"/>
                    <a:pt x="616" y="277"/>
                    <a:pt x="614" y="269"/>
                  </a:cubicBezTo>
                  <a:cubicBezTo>
                    <a:pt x="576" y="277"/>
                    <a:pt x="564" y="296"/>
                    <a:pt x="531" y="284"/>
                  </a:cubicBezTo>
                  <a:cubicBezTo>
                    <a:pt x="522" y="255"/>
                    <a:pt x="513" y="241"/>
                    <a:pt x="487" y="224"/>
                  </a:cubicBezTo>
                  <a:cubicBezTo>
                    <a:pt x="479" y="163"/>
                    <a:pt x="485" y="160"/>
                    <a:pt x="434" y="142"/>
                  </a:cubicBezTo>
                  <a:cubicBezTo>
                    <a:pt x="429" y="135"/>
                    <a:pt x="425" y="126"/>
                    <a:pt x="419" y="120"/>
                  </a:cubicBezTo>
                  <a:cubicBezTo>
                    <a:pt x="413" y="114"/>
                    <a:pt x="402" y="112"/>
                    <a:pt x="397" y="105"/>
                  </a:cubicBezTo>
                  <a:cubicBezTo>
                    <a:pt x="358" y="47"/>
                    <a:pt x="422" y="97"/>
                    <a:pt x="367" y="60"/>
                  </a:cubicBezTo>
                  <a:cubicBezTo>
                    <a:pt x="369" y="57"/>
                    <a:pt x="393" y="24"/>
                    <a:pt x="389" y="15"/>
                  </a:cubicBezTo>
                  <a:cubicBezTo>
                    <a:pt x="388" y="13"/>
                    <a:pt x="345" y="0"/>
                    <a:pt x="344" y="0"/>
                  </a:cubicBezTo>
                  <a:cubicBezTo>
                    <a:pt x="329" y="10"/>
                    <a:pt x="310" y="15"/>
                    <a:pt x="300" y="30"/>
                  </a:cubicBezTo>
                  <a:cubicBezTo>
                    <a:pt x="265" y="83"/>
                    <a:pt x="285" y="65"/>
                    <a:pt x="247" y="90"/>
                  </a:cubicBezTo>
                  <a:cubicBezTo>
                    <a:pt x="245" y="97"/>
                    <a:pt x="247" y="109"/>
                    <a:pt x="240" y="112"/>
                  </a:cubicBezTo>
                  <a:cubicBezTo>
                    <a:pt x="212" y="126"/>
                    <a:pt x="217" y="89"/>
                    <a:pt x="210" y="82"/>
                  </a:cubicBezTo>
                  <a:cubicBezTo>
                    <a:pt x="178" y="49"/>
                    <a:pt x="134" y="47"/>
                    <a:pt x="98" y="22"/>
                  </a:cubicBezTo>
                  <a:cubicBezTo>
                    <a:pt x="82" y="27"/>
                    <a:pt x="42" y="38"/>
                    <a:pt x="60" y="52"/>
                  </a:cubicBezTo>
                  <a:cubicBezTo>
                    <a:pt x="74" y="63"/>
                    <a:pt x="95" y="57"/>
                    <a:pt x="113" y="60"/>
                  </a:cubicBezTo>
                  <a:cubicBezTo>
                    <a:pt x="103" y="99"/>
                    <a:pt x="102" y="127"/>
                    <a:pt x="68" y="150"/>
                  </a:cubicBezTo>
                  <a:cubicBezTo>
                    <a:pt x="78" y="180"/>
                    <a:pt x="91" y="185"/>
                    <a:pt x="120" y="194"/>
                  </a:cubicBezTo>
                  <a:cubicBezTo>
                    <a:pt x="138" y="252"/>
                    <a:pt x="157" y="263"/>
                    <a:pt x="157" y="329"/>
                  </a:cubicBezTo>
                </a:path>
              </a:pathLst>
            </a:custGeom>
            <a:solidFill>
              <a:srgbClr val="FFCC00">
                <a:alpha val="50195"/>
              </a:srgbClr>
            </a:solidFill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46" name="Text Box 1066"/>
            <p:cNvSpPr txBox="1">
              <a:spLocks noChangeArrowheads="1"/>
            </p:cNvSpPr>
            <p:nvPr/>
          </p:nvSpPr>
          <p:spPr bwMode="auto">
            <a:xfrm>
              <a:off x="1296" y="3696"/>
              <a:ext cx="768" cy="420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800">
                  <a:solidFill>
                    <a:schemeClr val="accent2"/>
                  </a:solidFill>
                </a:rPr>
                <a:t>CAMPI BISENZIO</a:t>
              </a:r>
            </a:p>
          </p:txBody>
        </p:sp>
        <p:sp>
          <p:nvSpPr>
            <p:cNvPr id="10247" name="AutoShape 1067"/>
            <p:cNvSpPr>
              <a:spLocks noChangeArrowheads="1"/>
            </p:cNvSpPr>
            <p:nvPr/>
          </p:nvSpPr>
          <p:spPr bwMode="auto">
            <a:xfrm rot="-2889420">
              <a:off x="1356" y="3422"/>
              <a:ext cx="109" cy="288"/>
            </a:xfrm>
            <a:prstGeom prst="upArrow">
              <a:avLst>
                <a:gd name="adj1" fmla="val 50000"/>
                <a:gd name="adj2" fmla="val 66055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sellaDiTesto 7"/>
          <p:cNvSpPr txBox="1">
            <a:spLocks noChangeArrowheads="1"/>
          </p:cNvSpPr>
          <p:nvPr/>
        </p:nvSpPr>
        <p:spPr bwMode="auto">
          <a:xfrm>
            <a:off x="5357813" y="285750"/>
            <a:ext cx="35718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Nuove opere di difesa interessanti il territorio comunale di Campi Bisenzio</a:t>
            </a:r>
          </a:p>
          <a:p>
            <a:r>
              <a:rPr lang="it-IT" sz="2000">
                <a:solidFill>
                  <a:srgbClr val="FF0000"/>
                </a:solidFill>
              </a:rPr>
              <a:t>Realizzate dal 91’ ad oggi</a:t>
            </a:r>
          </a:p>
          <a:p>
            <a:endParaRPr lang="it-IT" sz="2000">
              <a:solidFill>
                <a:srgbClr val="FF0000"/>
              </a:solidFill>
            </a:endParaRPr>
          </a:p>
        </p:txBody>
      </p:sp>
      <p:pic>
        <p:nvPicPr>
          <p:cNvPr id="9219" name="Picture 5" descr="C:\Neri\Documenti\Lavori\immagini\campi\camp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14313"/>
            <a:ext cx="45751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nello 5"/>
          <p:cNvSpPr/>
          <p:nvPr/>
        </p:nvSpPr>
        <p:spPr bwMode="auto">
          <a:xfrm>
            <a:off x="5143500" y="2143125"/>
            <a:ext cx="357188" cy="357188"/>
          </a:xfrm>
          <a:prstGeom prst="donu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269" name="CasellaDiTesto 7"/>
          <p:cNvSpPr txBox="1">
            <a:spLocks noChangeArrowheads="1"/>
          </p:cNvSpPr>
          <p:nvPr/>
        </p:nvSpPr>
        <p:spPr bwMode="auto">
          <a:xfrm>
            <a:off x="5572125" y="2143125"/>
            <a:ext cx="357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Impianti idrovori e paratoie</a:t>
            </a:r>
          </a:p>
        </p:txBody>
      </p:sp>
      <p:sp>
        <p:nvSpPr>
          <p:cNvPr id="8" name="Esagono 7"/>
          <p:cNvSpPr/>
          <p:nvPr/>
        </p:nvSpPr>
        <p:spPr bwMode="auto">
          <a:xfrm>
            <a:off x="5072063" y="2857500"/>
            <a:ext cx="500062" cy="485775"/>
          </a:xfrm>
          <a:prstGeom prst="hexagon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271" name="CasellaDiTesto 7"/>
          <p:cNvSpPr txBox="1">
            <a:spLocks noChangeArrowheads="1"/>
          </p:cNvSpPr>
          <p:nvPr/>
        </p:nvSpPr>
        <p:spPr bwMode="auto">
          <a:xfrm>
            <a:off x="5786438" y="2928938"/>
            <a:ext cx="2643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Casse di espansione</a:t>
            </a:r>
          </a:p>
        </p:txBody>
      </p:sp>
      <p:grpSp>
        <p:nvGrpSpPr>
          <p:cNvPr id="2" name="Gruppo 21"/>
          <p:cNvGrpSpPr>
            <a:grpSpLocks/>
          </p:cNvGrpSpPr>
          <p:nvPr/>
        </p:nvGrpSpPr>
        <p:grpSpPr bwMode="auto">
          <a:xfrm>
            <a:off x="857250" y="3786188"/>
            <a:ext cx="1357313" cy="2357437"/>
            <a:chOff x="857224" y="3786190"/>
            <a:chExt cx="1357322" cy="2357454"/>
          </a:xfrm>
        </p:grpSpPr>
        <p:sp>
          <p:nvSpPr>
            <p:cNvPr id="10" name="Anello 9"/>
            <p:cNvSpPr/>
            <p:nvPr/>
          </p:nvSpPr>
          <p:spPr bwMode="auto">
            <a:xfrm>
              <a:off x="1857356" y="3786190"/>
              <a:ext cx="357190" cy="357190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Anello 10"/>
            <p:cNvSpPr/>
            <p:nvPr/>
          </p:nvSpPr>
          <p:spPr bwMode="auto">
            <a:xfrm>
              <a:off x="857224" y="5572140"/>
              <a:ext cx="357190" cy="35719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Anello 11"/>
            <p:cNvSpPr/>
            <p:nvPr/>
          </p:nvSpPr>
          <p:spPr bwMode="auto">
            <a:xfrm>
              <a:off x="1857356" y="5214950"/>
              <a:ext cx="357190" cy="357190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3" name="Anello 12"/>
            <p:cNvSpPr/>
            <p:nvPr/>
          </p:nvSpPr>
          <p:spPr bwMode="auto">
            <a:xfrm>
              <a:off x="1500166" y="5786454"/>
              <a:ext cx="357189" cy="357190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3" name="Gruppo 22"/>
          <p:cNvGrpSpPr>
            <a:grpSpLocks/>
          </p:cNvGrpSpPr>
          <p:nvPr/>
        </p:nvGrpSpPr>
        <p:grpSpPr bwMode="auto">
          <a:xfrm>
            <a:off x="1643063" y="1214438"/>
            <a:ext cx="1928812" cy="4914900"/>
            <a:chOff x="1643042" y="1214422"/>
            <a:chExt cx="1928826" cy="4914928"/>
          </a:xfrm>
        </p:grpSpPr>
        <p:sp>
          <p:nvSpPr>
            <p:cNvPr id="14" name="Esagono 13"/>
            <p:cNvSpPr/>
            <p:nvPr/>
          </p:nvSpPr>
          <p:spPr bwMode="auto">
            <a:xfrm>
              <a:off x="3000364" y="3714748"/>
              <a:ext cx="500067" cy="485778"/>
            </a:xfrm>
            <a:prstGeom prst="hexagon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Esagono 14"/>
            <p:cNvSpPr/>
            <p:nvPr/>
          </p:nvSpPr>
          <p:spPr bwMode="auto">
            <a:xfrm>
              <a:off x="3071802" y="1214422"/>
              <a:ext cx="500066" cy="485778"/>
            </a:xfrm>
            <a:prstGeom prst="hexagon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6" name="Esagono 15"/>
            <p:cNvSpPr/>
            <p:nvPr/>
          </p:nvSpPr>
          <p:spPr bwMode="auto">
            <a:xfrm>
              <a:off x="2786050" y="2500304"/>
              <a:ext cx="500066" cy="485778"/>
            </a:xfrm>
            <a:prstGeom prst="hexagon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7" name="Esagono 16"/>
            <p:cNvSpPr/>
            <p:nvPr/>
          </p:nvSpPr>
          <p:spPr bwMode="auto">
            <a:xfrm>
              <a:off x="2714612" y="1785925"/>
              <a:ext cx="500067" cy="485778"/>
            </a:xfrm>
            <a:prstGeom prst="hexagon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8" name="Esagono 17"/>
            <p:cNvSpPr/>
            <p:nvPr/>
          </p:nvSpPr>
          <p:spPr bwMode="auto">
            <a:xfrm>
              <a:off x="2143108" y="2071677"/>
              <a:ext cx="500067" cy="485778"/>
            </a:xfrm>
            <a:prstGeom prst="hexagon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9" name="Esagono 18"/>
            <p:cNvSpPr/>
            <p:nvPr/>
          </p:nvSpPr>
          <p:spPr bwMode="auto">
            <a:xfrm>
              <a:off x="2214546" y="4929193"/>
              <a:ext cx="500066" cy="485778"/>
            </a:xfrm>
            <a:prstGeom prst="hexagon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0" name="Esagono 19"/>
            <p:cNvSpPr/>
            <p:nvPr/>
          </p:nvSpPr>
          <p:spPr bwMode="auto">
            <a:xfrm>
              <a:off x="1643042" y="5643572"/>
              <a:ext cx="500066" cy="485778"/>
            </a:xfrm>
            <a:prstGeom prst="hexagon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1" name="Esagono 20"/>
            <p:cNvSpPr/>
            <p:nvPr/>
          </p:nvSpPr>
          <p:spPr bwMode="auto">
            <a:xfrm>
              <a:off x="2071670" y="2428866"/>
              <a:ext cx="500066" cy="485778"/>
            </a:xfrm>
            <a:prstGeom prst="hexagon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0338" y="101600"/>
          <a:ext cx="8882062" cy="6691313"/>
        </p:xfrm>
        <a:graphic>
          <a:graphicData uri="http://schemas.openxmlformats.org/presentationml/2006/ole">
            <p:oleObj spid="_x0000_s1026" name="Worksheet" r:id="rId4" imgW="8829783" imgH="6743759" progId="Excel.Sheet.8">
              <p:embed/>
            </p:oleObj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4333</TotalTime>
  <Words>1507</Words>
  <Application>Microsoft Office PowerPoint</Application>
  <PresentationFormat>Presentazione su schermo (4:3)</PresentationFormat>
  <Paragraphs>253</Paragraphs>
  <Slides>55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55</vt:i4>
      </vt:variant>
    </vt:vector>
  </HeadingPairs>
  <TitlesOfParts>
    <vt:vector size="58" baseType="lpstr">
      <vt:lpstr>Tema di Office</vt:lpstr>
      <vt:lpstr>Worksheet</vt:lpstr>
      <vt:lpstr>Grafico</vt:lpstr>
      <vt:lpstr>Diapositiva 1</vt:lpstr>
      <vt:lpstr>Diapositiva 2</vt:lpstr>
      <vt:lpstr>Cosa è il CB3 Medio Valdarno</vt:lpstr>
      <vt:lpstr>66 comuni: </vt:lpstr>
      <vt:lpstr>6 Province interessate  </vt:lpstr>
      <vt:lpstr>I numeri del nuove Ente: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</vt:vector>
  </TitlesOfParts>
  <Company>Consorzio Bonifica Area Fiorentina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Cobos</dc:creator>
  <cp:lastModifiedBy>Notebook User</cp:lastModifiedBy>
  <cp:revision>241</cp:revision>
  <dcterms:created xsi:type="dcterms:W3CDTF">2002-07-02T15:50:05Z</dcterms:created>
  <dcterms:modified xsi:type="dcterms:W3CDTF">2014-03-11T09:31:28Z</dcterms:modified>
</cp:coreProperties>
</file>